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03" r:id="rId3"/>
    <p:sldId id="301" r:id="rId4"/>
    <p:sldId id="302" r:id="rId5"/>
    <p:sldId id="304" r:id="rId6"/>
    <p:sldId id="257" r:id="rId7"/>
    <p:sldId id="258" r:id="rId8"/>
    <p:sldId id="259" r:id="rId9"/>
    <p:sldId id="261" r:id="rId10"/>
    <p:sldId id="262" r:id="rId11"/>
    <p:sldId id="264" r:id="rId12"/>
    <p:sldId id="265" r:id="rId13"/>
    <p:sldId id="266" r:id="rId14"/>
    <p:sldId id="267" r:id="rId15"/>
    <p:sldId id="305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306" r:id="rId26"/>
    <p:sldId id="277" r:id="rId27"/>
    <p:sldId id="278" r:id="rId28"/>
    <p:sldId id="279" r:id="rId29"/>
    <p:sldId id="280" r:id="rId30"/>
    <p:sldId id="281" r:id="rId31"/>
    <p:sldId id="307" r:id="rId32"/>
    <p:sldId id="308" r:id="rId33"/>
    <p:sldId id="309" r:id="rId34"/>
    <p:sldId id="310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431"/>
    <p:restoredTop sz="94625"/>
  </p:normalViewPr>
  <p:slideViewPr>
    <p:cSldViewPr snapToGrid="0" snapToObjects="1">
      <p:cViewPr varScale="1">
        <p:scale>
          <a:sx n="76" d="100"/>
          <a:sy n="76" d="100"/>
        </p:scale>
        <p:origin x="216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D2F78-2034-6F40-A83F-576461FA2215}" type="datetimeFigureOut">
              <a:rPr lang="en-US" smtClean="0"/>
              <a:t>3/4/19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2B19FE-3602-3E44-9FC1-9618D3BBBB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128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30650A-CE89-4C46-A56B-3DC95DC3BA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EC7D25-F986-2649-B8D0-F2B3053ADA2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0BA9B-37A4-DE4A-BF73-81B175650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1273C-8266-1D45-8309-9DFFB56A3FDF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F665F9-5BAB-8643-B60F-09B47284D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1E372-1964-7A49-83AA-4C88AA493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1753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02D0E2-ADAD-944B-9169-C381E944F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4D643D5-E6CE-2B47-89E5-3532E4F802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0DD9DA-29B3-8C4F-B5F7-F86728E7F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F4134-BEC1-414C-8301-697AB7D91340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B76B7B-2F84-8B4C-8236-56B6CCD03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1787E7-AD2B-7A40-AE56-8729749D0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007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C792458-D4D9-B94B-BE93-4B0EAA364DD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18DC93-5A61-CF48-8853-44B01B0107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366CF8-3784-264B-98B0-8CE3713F6A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02FEFB-F181-DD4F-833B-60AA095406C1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65BC76-4E1B-F142-B924-75E3C5272D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50A3AF-0FAD-5A41-86A6-6B1691836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119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84ED48-161D-D349-B68C-620BA99F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C4B461-5825-B244-9FDF-1C5A1FCF30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E7FF04-759E-6446-9E50-9E9457E27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5AD119-A6B7-D44F-BA72-1AA7B36EB973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CEC7F6-499C-4D4D-A329-1327C17D75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E080D-47C6-8241-BBDE-80FDE00A3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6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AB95B-64BA-314F-90D7-251E725621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A0E7B60-BA21-D848-AE78-EB7EDDE874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EEF2A8-5E56-AC4B-B1CE-22ED401B7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A98B8E-23DA-CD4F-A60B-DAF62AE9244D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1257DD-2083-9A41-A4B5-E10E9F16B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636610-A647-4C4D-B12C-479DDC50C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867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ED5C79-0738-4048-BA1C-2D035DBA1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34C15A-7A4F-6E4A-BD89-E6AC6E348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A9D44A-61A3-EF48-AB95-4B49B5DF4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078688-ACF8-1044-B4F7-1725A12EED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0EFC47-01C1-4E4C-B623-CB1F0332145B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A493B8-C8E1-B945-9208-23134CB831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C481D5C-13EF-3A4F-8E7B-38927ED362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1504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C4CE48-DD86-C142-A9C0-523ABC27CD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BF7163-1C33-4246-B779-68B453FACA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F2E66A8-AD25-9C47-AFB7-F7DA48CC87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F0694D-0731-0E43-A6A3-D71A09D4D2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37DB09-D461-7F40-88AF-9E8FD888B4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3869135-D3D5-3F44-B208-0AF4D9C09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2B1C56-9CD3-3B4E-A0F1-AE1CFF0E2895}" type="datetime1">
              <a:rPr lang="en-US" smtClean="0"/>
              <a:t>3/4/19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4A6D57-3E2C-E64E-88C9-748712FFA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86E142-E998-5247-B4CB-0CD5E4253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2644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0ECB8-E058-AE42-9AE8-FA24C3E67D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E2C28E-E5CC-F34D-BE45-F7CBD2353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04D38F-53D7-094B-A018-DE4B5D6A670F}" type="datetime1">
              <a:rPr lang="en-US" smtClean="0"/>
              <a:t>3/4/19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22F1DD-8E93-A54B-AB45-5D67F921FA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5CA9F2-A417-8746-8D20-FEEE34479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7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C4FA9E-8669-0C42-8AC6-38539BF886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7D9766-F8C1-5D4E-818D-42C38137EE78}" type="datetime1">
              <a:rPr lang="en-US" smtClean="0"/>
              <a:t>3/4/19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C7E7DE-6957-3B46-9EA3-CA52F8D15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3E0C7F-A134-3D40-BDB5-6ABD42F86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1951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29A7B-D796-A241-B8C0-AEB788CFE4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ED49A3-0C09-8042-B43C-0357CCE2FB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CDC459-EDFE-6348-AE01-ADA409454A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A35BEA-992F-D848-B0FB-D9B7ECC47B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A134D-E963-894D-9A6B-E5ADC9B3A150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B8E5DD-A7EC-9F4F-9FB5-28D74E0BD4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B06C7C-D9E8-424A-88CD-BB8C886EA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44045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8EA88-F38B-B940-AEAA-31CE2441EF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69E6434-37A3-D441-99F8-CC31C73F8E1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4D83C4-23D1-2042-A32A-64460AB852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CFC137-C2C0-254C-9253-365F440C63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2B1B56-9A73-4949-9676-92602EDF7713}" type="datetime1">
              <a:rPr lang="en-US" smtClean="0"/>
              <a:t>3/4/19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B1978-BE85-CF4D-8383-DE95CA687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2ECE15-3128-AB4A-880E-A6A8654C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1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2E70B0D-9D41-444D-851F-78E13FDC2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F1D6EA-B7C3-314F-B1F5-45CFEA330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52A371-16BB-224A-A042-E7E99D979EE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451C38-85F5-774D-A2AC-476946CCF03D}" type="datetime1">
              <a:rPr lang="en-US" smtClean="0"/>
              <a:t>3/4/19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09802B-EA98-3545-9361-BEE4598A5B4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7D0D33-E904-D747-92ED-6335FB3C4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87C69B-C7E0-7441-A95E-4AFC959076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852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746F-B039-F745-B284-236882F5C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03708"/>
            <a:ext cx="9144000" cy="2387600"/>
          </a:xfrm>
        </p:spPr>
        <p:txBody>
          <a:bodyPr/>
          <a:lstStyle/>
          <a:p>
            <a:r>
              <a:rPr lang="en-US" dirty="0"/>
              <a:t>Cross/multi-lingual NLP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8056E65-7B60-E343-9618-EF4714B12FA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23711"/>
            <a:ext cx="9144000" cy="1655762"/>
          </a:xfrm>
        </p:spPr>
        <p:txBody>
          <a:bodyPr/>
          <a:lstStyle/>
          <a:p>
            <a:r>
              <a:rPr lang="en-US" dirty="0"/>
              <a:t>Presenter: Xu Ma</a:t>
            </a:r>
          </a:p>
          <a:p>
            <a:r>
              <a:rPr lang="en-US" dirty="0"/>
              <a:t>Date: Mar/6/2019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3D51-10E9-F04A-BECF-6D55B3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095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9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4A31E-C115-F547-9CF2-A87504211208}"/>
              </a:ext>
            </a:extLst>
          </p:cNvPr>
          <p:cNvSpPr txBox="1"/>
          <p:nvPr/>
        </p:nvSpPr>
        <p:spPr>
          <a:xfrm>
            <a:off x="277515" y="727889"/>
            <a:ext cx="28681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treebank  Dataset: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39D7DB1-DF66-D546-89C4-741C2D9EB0D5}"/>
              </a:ext>
            </a:extLst>
          </p:cNvPr>
          <p:cNvSpPr txBox="1"/>
          <p:nvPr/>
        </p:nvSpPr>
        <p:spPr>
          <a:xfrm>
            <a:off x="277515" y="1271972"/>
            <a:ext cx="7913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from the </a:t>
            </a:r>
            <a:r>
              <a:rPr lang="en-US" sz="2800" dirty="0" err="1"/>
              <a:t>CoNLL</a:t>
            </a:r>
            <a:r>
              <a:rPr lang="en-US" sz="2800" dirty="0"/>
              <a:t> shared-tasks on dependency parsing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621FB-C4AF-A749-86FA-B213868EE065}"/>
              </a:ext>
            </a:extLst>
          </p:cNvPr>
          <p:cNvSpPr txBox="1"/>
          <p:nvPr/>
        </p:nvSpPr>
        <p:spPr>
          <a:xfrm>
            <a:off x="1131219" y="2248054"/>
            <a:ext cx="6696962" cy="37856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English as a source language (</a:t>
            </a:r>
            <a:r>
              <a:rPr lang="en-US" sz="2400" dirty="0" err="1"/>
              <a:t>en</a:t>
            </a:r>
            <a:r>
              <a:rPr lang="en-US" sz="2400" dirty="0"/>
              <a:t>)</a:t>
            </a:r>
          </a:p>
          <a:p>
            <a:r>
              <a:rPr lang="en-US" sz="2400" dirty="0"/>
              <a:t>Eight languages as both source and target languages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Danish (da)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Dutch (</a:t>
            </a:r>
            <a:r>
              <a:rPr lang="en-US" sz="2400" dirty="0" err="1"/>
              <a:t>nl</a:t>
            </a:r>
            <a:r>
              <a:rPr lang="en-US" sz="2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German (de)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Greek (el)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Italian (it)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Portuguese (</a:t>
            </a:r>
            <a:r>
              <a:rPr lang="en-US" sz="2400" dirty="0" err="1"/>
              <a:t>pt</a:t>
            </a:r>
            <a:r>
              <a:rPr lang="en-US" sz="2400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Spanish (</a:t>
            </a:r>
            <a:r>
              <a:rPr lang="en-US" sz="2400" dirty="0" err="1"/>
              <a:t>es</a:t>
            </a:r>
            <a:r>
              <a:rPr lang="en-US" sz="2400" dirty="0"/>
              <a:t>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Swedish (</a:t>
            </a:r>
            <a:r>
              <a:rPr lang="en-US" sz="2400" dirty="0" err="1"/>
              <a:t>sv</a:t>
            </a:r>
            <a:r>
              <a:rPr lang="en-US" sz="2400" dirty="0"/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EA208A8-B21E-8C47-91CD-4A9EA2F6DB9F}"/>
              </a:ext>
            </a:extLst>
          </p:cNvPr>
          <p:cNvSpPr/>
          <p:nvPr/>
        </p:nvSpPr>
        <p:spPr>
          <a:xfrm>
            <a:off x="7965053" y="870975"/>
            <a:ext cx="4034294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Output(Prediction):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NOUN (nouns)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VERB (verbs)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ADJ (adjectives)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ADV (adverbs)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PRON (pronouns)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DET (determiners)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ADP (prepositions or postpositions)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NUM (numerals)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CONJ (conjunctions)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PRT (particles)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PUNC (punctuation marks)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X (a catch-all tag)</a:t>
            </a:r>
          </a:p>
        </p:txBody>
      </p:sp>
    </p:spTree>
    <p:extLst>
      <p:ext uri="{BB962C8B-B14F-4D97-AF65-F5344CB8AC3E}">
        <p14:creationId xmlns:p14="http://schemas.microsoft.com/office/powerpoint/2010/main" val="366748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10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44A31E-C115-F547-9CF2-A87504211208}"/>
              </a:ext>
            </a:extLst>
          </p:cNvPr>
          <p:cNvSpPr txBox="1"/>
          <p:nvPr/>
        </p:nvSpPr>
        <p:spPr>
          <a:xfrm>
            <a:off x="388351" y="1088571"/>
            <a:ext cx="17947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Evaluation: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1BEF2D-727E-F847-BCE9-B4412167E5A1}"/>
              </a:ext>
            </a:extLst>
          </p:cNvPr>
          <p:cNvSpPr txBox="1"/>
          <p:nvPr/>
        </p:nvSpPr>
        <p:spPr>
          <a:xfrm>
            <a:off x="1649350" y="1942052"/>
            <a:ext cx="90879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v"/>
            </a:pPr>
            <a:r>
              <a:rPr lang="en-US" sz="2800" dirty="0"/>
              <a:t>unlabeled attachment score (UAS): </a:t>
            </a:r>
          </a:p>
          <a:p>
            <a:r>
              <a:rPr lang="en-US" sz="2800" dirty="0"/>
              <a:t>	</a:t>
            </a:r>
          </a:p>
          <a:p>
            <a:endParaRPr lang="en-US" sz="2800" dirty="0"/>
          </a:p>
          <a:p>
            <a:endParaRPr lang="en-US" sz="2800" dirty="0"/>
          </a:p>
          <a:p>
            <a:pPr marL="342900" indent="-342900">
              <a:buFont typeface="Wingdings" pitchFamily="2" charset="2"/>
              <a:buChar char="v"/>
            </a:pPr>
            <a:r>
              <a:rPr lang="en-US" sz="2800" dirty="0"/>
              <a:t>gold-standard part-of-speech tags + predicted part-of speech tags:</a:t>
            </a:r>
          </a:p>
          <a:p>
            <a:r>
              <a:rPr lang="en-US" sz="2800" dirty="0"/>
              <a:t>	 When no target language resources are available</a:t>
            </a: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E27902A3-7179-7246-B4D6-9FF960498C63}"/>
              </a:ext>
            </a:extLst>
          </p:cNvPr>
          <p:cNvSpPr/>
          <p:nvPr/>
        </p:nvSpPr>
        <p:spPr>
          <a:xfrm>
            <a:off x="696686" y="2206171"/>
            <a:ext cx="711200" cy="2158011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7346243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11</a:t>
            </a:fld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499187" y="1622672"/>
            <a:ext cx="1356269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Direct </a:t>
            </a:r>
          </a:p>
          <a:p>
            <a:r>
              <a:rPr lang="en-US" sz="2800" dirty="0"/>
              <a:t>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7F8BB-0B0E-F04D-9898-147CE80C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41" y="1101643"/>
            <a:ext cx="8111259" cy="4329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8851D-1C60-944F-882B-96409394FA32}"/>
              </a:ext>
            </a:extLst>
          </p:cNvPr>
          <p:cNvSpPr/>
          <p:nvPr/>
        </p:nvSpPr>
        <p:spPr>
          <a:xfrm>
            <a:off x="166254" y="5303905"/>
            <a:ext cx="120257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UAS for the dependency model with valence DMV, a delexicalized English direct transfer parser (</a:t>
            </a:r>
            <a:r>
              <a:rPr lang="en-US" sz="2800" dirty="0" err="1"/>
              <a:t>en</a:t>
            </a:r>
            <a:r>
              <a:rPr lang="en-US" sz="2800" dirty="0"/>
              <a:t>-dir.) and a English projected parser (</a:t>
            </a:r>
            <a:r>
              <a:rPr lang="en-US" sz="2800" dirty="0" err="1"/>
              <a:t>en-proj</a:t>
            </a:r>
            <a:r>
              <a:rPr lang="en-US" sz="2800" dirty="0"/>
              <a:t>.). Measured on all sentence lengths for both gold and predicted part-of speech tags as input.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</p:spTree>
    <p:extLst>
      <p:ext uri="{BB962C8B-B14F-4D97-AF65-F5344CB8AC3E}">
        <p14:creationId xmlns:p14="http://schemas.microsoft.com/office/powerpoint/2010/main" val="13320358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295482"/>
            <a:ext cx="231172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Direct Transfer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833F2-F16C-B845-91C1-3AF52E539CC4}"/>
              </a:ext>
            </a:extLst>
          </p:cNvPr>
          <p:cNvSpPr txBox="1"/>
          <p:nvPr/>
        </p:nvSpPr>
        <p:spPr>
          <a:xfrm>
            <a:off x="609600" y="2000203"/>
            <a:ext cx="110942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Why Direct Transfer is better than dependency model with valence (DMV)?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44E7189-DE21-0147-B36E-3750ED3B7FB8}"/>
              </a:ext>
            </a:extLst>
          </p:cNvPr>
          <p:cNvSpPr/>
          <p:nvPr/>
        </p:nvSpPr>
        <p:spPr>
          <a:xfrm>
            <a:off x="1537855" y="2753677"/>
            <a:ext cx="803563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1. part-of-speech tags contain a significant amount of information for parsing unlabeled dependencies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CCB709-3DFB-FD4F-BC48-691F4903C18E}"/>
              </a:ext>
            </a:extLst>
          </p:cNvPr>
          <p:cNvSpPr/>
          <p:nvPr/>
        </p:nvSpPr>
        <p:spPr>
          <a:xfrm>
            <a:off x="1537855" y="4350475"/>
            <a:ext cx="8631381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2. This information can be transferred across languages and treebank standards.</a:t>
            </a:r>
          </a:p>
        </p:txBody>
      </p:sp>
    </p:spTree>
    <p:extLst>
      <p:ext uri="{BB962C8B-B14F-4D97-AF65-F5344CB8AC3E}">
        <p14:creationId xmlns:p14="http://schemas.microsoft.com/office/powerpoint/2010/main" val="2751700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13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283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Projected Transfer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87DCA0-610B-7543-848D-FE50ACFAE4AE}"/>
              </a:ext>
            </a:extLst>
          </p:cNvPr>
          <p:cNvSpPr txBox="1"/>
          <p:nvPr/>
        </p:nvSpPr>
        <p:spPr>
          <a:xfrm>
            <a:off x="5334001" y="2810934"/>
            <a:ext cx="385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DET        ADJ         N         V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75F3D9-72E0-8F45-AE22-057EBA978523}"/>
              </a:ext>
            </a:extLst>
          </p:cNvPr>
          <p:cNvSpPr txBox="1"/>
          <p:nvPr/>
        </p:nvSpPr>
        <p:spPr>
          <a:xfrm>
            <a:off x="5334001" y="4069147"/>
            <a:ext cx="3856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DET         N         ADJ        V</a:t>
            </a: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BB88E9F0-9066-C74F-A0F1-BDC3B9F3DA35}"/>
              </a:ext>
            </a:extLst>
          </p:cNvPr>
          <p:cNvSpPr/>
          <p:nvPr/>
        </p:nvSpPr>
        <p:spPr>
          <a:xfrm flipH="1">
            <a:off x="5523919" y="2075942"/>
            <a:ext cx="2434747" cy="872690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58F1AA90-509C-E640-B970-A6C4BB5CF4D7}"/>
              </a:ext>
            </a:extLst>
          </p:cNvPr>
          <p:cNvSpPr/>
          <p:nvPr/>
        </p:nvSpPr>
        <p:spPr>
          <a:xfrm flipH="1">
            <a:off x="6688667" y="2404533"/>
            <a:ext cx="1269999" cy="544099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4C31F78E-AFD8-114F-A743-23F6AE4F63A7}"/>
              </a:ext>
            </a:extLst>
          </p:cNvPr>
          <p:cNvSpPr/>
          <p:nvPr/>
        </p:nvSpPr>
        <p:spPr>
          <a:xfrm flipH="1">
            <a:off x="7853415" y="2540000"/>
            <a:ext cx="1104318" cy="414786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3D4287C-9CA8-B645-9A4E-9DF8724F207F}"/>
              </a:ext>
            </a:extLst>
          </p:cNvPr>
          <p:cNvCxnSpPr/>
          <p:nvPr/>
        </p:nvCxnSpPr>
        <p:spPr>
          <a:xfrm>
            <a:off x="5723467" y="3334154"/>
            <a:ext cx="0" cy="7349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3C2BDD-530F-644B-8D85-72B97A626853}"/>
              </a:ext>
            </a:extLst>
          </p:cNvPr>
          <p:cNvCxnSpPr>
            <a:cxnSpLocks/>
          </p:cNvCxnSpPr>
          <p:nvPr/>
        </p:nvCxnSpPr>
        <p:spPr>
          <a:xfrm>
            <a:off x="6908800" y="3181754"/>
            <a:ext cx="1049866" cy="8873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A86B4CC-1DA2-EA47-89FD-D9C63E06F4B0}"/>
              </a:ext>
            </a:extLst>
          </p:cNvPr>
          <p:cNvCxnSpPr>
            <a:cxnSpLocks/>
          </p:cNvCxnSpPr>
          <p:nvPr/>
        </p:nvCxnSpPr>
        <p:spPr>
          <a:xfrm flipH="1">
            <a:off x="6908800" y="3277223"/>
            <a:ext cx="1049866" cy="79192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833D5C8-3336-E84E-859E-4E199A63DE64}"/>
              </a:ext>
            </a:extLst>
          </p:cNvPr>
          <p:cNvCxnSpPr/>
          <p:nvPr/>
        </p:nvCxnSpPr>
        <p:spPr>
          <a:xfrm>
            <a:off x="8957733" y="3277223"/>
            <a:ext cx="0" cy="734993"/>
          </a:xfrm>
          <a:prstGeom prst="line">
            <a:avLst/>
          </a:prstGeom>
          <a:ln w="635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1E2692AB-8A80-6445-9E29-E99C724E7C95}"/>
              </a:ext>
            </a:extLst>
          </p:cNvPr>
          <p:cNvSpPr txBox="1"/>
          <p:nvPr/>
        </p:nvSpPr>
        <p:spPr>
          <a:xfrm>
            <a:off x="9190506" y="3401463"/>
            <a:ext cx="19041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rgbClr val="FF0000"/>
                </a:solidFill>
              </a:rPr>
              <a:t>Alignment</a:t>
            </a:r>
          </a:p>
        </p:txBody>
      </p:sp>
      <p:sp>
        <p:nvSpPr>
          <p:cNvPr id="25" name="Curved Down Arrow 24">
            <a:extLst>
              <a:ext uri="{FF2B5EF4-FFF2-40B4-BE49-F238E27FC236}">
                <a16:creationId xmlns:a16="http://schemas.microsoft.com/office/drawing/2014/main" id="{1138B3CE-8372-C74F-8623-236AF539AB31}"/>
              </a:ext>
            </a:extLst>
          </p:cNvPr>
          <p:cNvSpPr/>
          <p:nvPr/>
        </p:nvSpPr>
        <p:spPr>
          <a:xfrm flipH="1" flipV="1">
            <a:off x="6522986" y="4572351"/>
            <a:ext cx="2434747" cy="776702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urved Down Arrow 25">
            <a:extLst>
              <a:ext uri="{FF2B5EF4-FFF2-40B4-BE49-F238E27FC236}">
                <a16:creationId xmlns:a16="http://schemas.microsoft.com/office/drawing/2014/main" id="{3BDE7504-CDC2-9144-B2E9-45DE56B68A7F}"/>
              </a:ext>
            </a:extLst>
          </p:cNvPr>
          <p:cNvSpPr/>
          <p:nvPr/>
        </p:nvSpPr>
        <p:spPr>
          <a:xfrm flipV="1">
            <a:off x="6744942" y="4562018"/>
            <a:ext cx="1213724" cy="385949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urved Down Arrow 26">
            <a:extLst>
              <a:ext uri="{FF2B5EF4-FFF2-40B4-BE49-F238E27FC236}">
                <a16:creationId xmlns:a16="http://schemas.microsoft.com/office/drawing/2014/main" id="{E6055C2D-ED78-C347-8A5E-415662E2082B}"/>
              </a:ext>
            </a:extLst>
          </p:cNvPr>
          <p:cNvSpPr/>
          <p:nvPr/>
        </p:nvSpPr>
        <p:spPr>
          <a:xfrm flipH="1" flipV="1">
            <a:off x="5723467" y="4572350"/>
            <a:ext cx="998268" cy="231789"/>
          </a:xfrm>
          <a:prstGeom prst="curvedDownArrow">
            <a:avLst>
              <a:gd name="adj1" fmla="val 0"/>
              <a:gd name="adj2" fmla="val 50000"/>
              <a:gd name="adj3" fmla="val 2129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120D736-3992-1D47-8D44-72633F7867CC}"/>
              </a:ext>
            </a:extLst>
          </p:cNvPr>
          <p:cNvSpPr txBox="1"/>
          <p:nvPr/>
        </p:nvSpPr>
        <p:spPr>
          <a:xfrm>
            <a:off x="1253067" y="1804368"/>
            <a:ext cx="2726268" cy="1200329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r>
              <a:rPr lang="en-US" sz="2400" dirty="0"/>
              <a:t>Dependency 	</a:t>
            </a:r>
            <a:r>
              <a:rPr lang="en-US" sz="2400" dirty="0" err="1"/>
              <a:t>Prob</a:t>
            </a:r>
            <a:endParaRPr lang="en-US" sz="2400" dirty="0"/>
          </a:p>
          <a:p>
            <a:r>
              <a:rPr lang="en-US" sz="2400" dirty="0"/>
              <a:t>V</a:t>
            </a:r>
            <a:r>
              <a:rPr lang="zh-CN" altLang="en-US" sz="2400" dirty="0"/>
              <a:t> 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Wingdings" pitchFamily="2" charset="2"/>
              </a:rPr>
              <a:t>   N	0.8</a:t>
            </a:r>
          </a:p>
          <a:p>
            <a:r>
              <a:rPr lang="en-US" altLang="zh-CN" sz="2400" dirty="0"/>
              <a:t>N</a:t>
            </a:r>
            <a:r>
              <a:rPr lang="zh-CN" altLang="en-US" sz="2400" dirty="0"/>
              <a:t> </a:t>
            </a:r>
            <a:r>
              <a:rPr lang="en-US" altLang="zh-CN" sz="2400" dirty="0"/>
              <a:t>   </a:t>
            </a:r>
            <a:r>
              <a:rPr lang="en-US" altLang="zh-CN" sz="2400" dirty="0">
                <a:sym typeface="Wingdings" pitchFamily="2" charset="2"/>
              </a:rPr>
              <a:t>   ADJ	0.7</a:t>
            </a:r>
            <a:endParaRPr lang="en-US" sz="2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24582A-D87B-974D-9BB4-F794122EC126}"/>
              </a:ext>
            </a:extLst>
          </p:cNvPr>
          <p:cNvSpPr txBox="1"/>
          <p:nvPr/>
        </p:nvSpPr>
        <p:spPr>
          <a:xfrm>
            <a:off x="1253067" y="5283200"/>
            <a:ext cx="33218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Projection Transfer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86492F5-72AE-7841-BD1A-28EED02A0906}"/>
              </a:ext>
            </a:extLst>
          </p:cNvPr>
          <p:cNvCxnSpPr>
            <a:cxnSpLocks/>
            <a:stCxn id="28" idx="2"/>
            <a:endCxn id="10" idx="1"/>
          </p:cNvCxnSpPr>
          <p:nvPr/>
        </p:nvCxnSpPr>
        <p:spPr>
          <a:xfrm>
            <a:off x="2616201" y="3004697"/>
            <a:ext cx="2717800" cy="1326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8134B651-33E8-2D43-BEBE-D6082046F21D}"/>
              </a:ext>
            </a:extLst>
          </p:cNvPr>
          <p:cNvSpPr txBox="1"/>
          <p:nvPr/>
        </p:nvSpPr>
        <p:spPr>
          <a:xfrm>
            <a:off x="3830734" y="3503906"/>
            <a:ext cx="10654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Predict</a:t>
            </a:r>
          </a:p>
        </p:txBody>
      </p:sp>
    </p:spTree>
    <p:extLst>
      <p:ext uri="{BB962C8B-B14F-4D97-AF65-F5344CB8AC3E}">
        <p14:creationId xmlns:p14="http://schemas.microsoft.com/office/powerpoint/2010/main" val="13741012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283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Projected Transfer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7B5644-82B3-054B-9A50-40320B701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443" y="1701223"/>
            <a:ext cx="5250550" cy="4655127"/>
          </a:xfrm>
          <a:prstGeom prst="rect">
            <a:avLst/>
          </a:prstGeom>
          <a:ln w="76200">
            <a:solidFill>
              <a:srgbClr val="00B0F0"/>
            </a:solidFill>
            <a:prstDash val="sysDot"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1CD8FB-231E-1341-9897-D3B26C43DB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0380" y="1635871"/>
            <a:ext cx="5689815" cy="41673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8796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15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D0803F-FF30-B845-BEF5-8F508B4BA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7668" y="1604436"/>
            <a:ext cx="7360670" cy="493447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255531"/>
            <a:ext cx="283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Projected Transfer</a:t>
            </a:r>
          </a:p>
        </p:txBody>
      </p:sp>
    </p:spTree>
    <p:extLst>
      <p:ext uri="{BB962C8B-B14F-4D97-AF65-F5344CB8AC3E}">
        <p14:creationId xmlns:p14="http://schemas.microsoft.com/office/powerpoint/2010/main" val="23374822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16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10D9D8-2E5C-6547-AA97-6D431EA405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8819" y="1112651"/>
            <a:ext cx="6913418" cy="369975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9DA009-178A-3E4C-A9C7-2244AAC2D725}"/>
              </a:ext>
            </a:extLst>
          </p:cNvPr>
          <p:cNvSpPr/>
          <p:nvPr/>
        </p:nvSpPr>
        <p:spPr>
          <a:xfrm>
            <a:off x="2663589" y="4812410"/>
            <a:ext cx="678480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an example of aligned English-Greek sentences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C8775A-E88B-7B49-B0D7-D9CD8F7293B5}"/>
              </a:ext>
            </a:extLst>
          </p:cNvPr>
          <p:cNvSpPr txBox="1"/>
          <p:nvPr/>
        </p:nvSpPr>
        <p:spPr>
          <a:xfrm>
            <a:off x="632433" y="5399714"/>
            <a:ext cx="108471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 Greek and English sentence pair. Word alignments are shown as dashed lines, dependency arcs as solid lines.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283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Projected Transfer</a:t>
            </a:r>
          </a:p>
        </p:txBody>
      </p:sp>
    </p:spTree>
    <p:extLst>
      <p:ext uri="{BB962C8B-B14F-4D97-AF65-F5344CB8AC3E}">
        <p14:creationId xmlns:p14="http://schemas.microsoft.com/office/powerpoint/2010/main" val="18563743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D7F8BB-0B0E-F04D-9898-147CE80C3A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0941" y="1101643"/>
            <a:ext cx="8111259" cy="432975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F98851D-1C60-944F-882B-96409394FA32}"/>
              </a:ext>
            </a:extLst>
          </p:cNvPr>
          <p:cNvSpPr/>
          <p:nvPr/>
        </p:nvSpPr>
        <p:spPr>
          <a:xfrm>
            <a:off x="166254" y="5303905"/>
            <a:ext cx="120257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UAS for the dependency model with valence DMV, a delexicalized English direct transfer parser (</a:t>
            </a:r>
            <a:r>
              <a:rPr lang="en-US" sz="2800" dirty="0" err="1"/>
              <a:t>en</a:t>
            </a:r>
            <a:r>
              <a:rPr lang="en-US" sz="2800" dirty="0"/>
              <a:t>-dir.) and a English projected parser (</a:t>
            </a:r>
            <a:r>
              <a:rPr lang="en-US" sz="2800" dirty="0" err="1"/>
              <a:t>en-proj</a:t>
            </a:r>
            <a:r>
              <a:rPr lang="en-US" sz="2800" dirty="0"/>
              <a:t>.). Measured on all sentence lengths for both gold and predicted part-of speech tags as input.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283263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Projected Transfer</a:t>
            </a:r>
          </a:p>
        </p:txBody>
      </p:sp>
    </p:spTree>
    <p:extLst>
      <p:ext uri="{BB962C8B-B14F-4D97-AF65-F5344CB8AC3E}">
        <p14:creationId xmlns:p14="http://schemas.microsoft.com/office/powerpoint/2010/main" val="955631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18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38143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Transferring from English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33227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Multi-Source Transfer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3C0920-0768-7C41-98B5-D6B837CA0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667" y="1492989"/>
            <a:ext cx="11207621" cy="34838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53916A0-938F-0A49-AEDE-9056C1C6F0FA}"/>
              </a:ext>
            </a:extLst>
          </p:cNvPr>
          <p:cNvSpPr txBox="1"/>
          <p:nvPr/>
        </p:nvSpPr>
        <p:spPr>
          <a:xfrm>
            <a:off x="370701" y="5246299"/>
            <a:ext cx="55056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Blod</a:t>
            </a:r>
            <a:r>
              <a:rPr lang="en-US" sz="2400" dirty="0"/>
              <a:t>: source = target</a:t>
            </a:r>
          </a:p>
          <a:p>
            <a:r>
              <a:rPr lang="en-US" sz="2400" dirty="0"/>
              <a:t>Underlined: best UAS for a target language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3FEB4A6-34F7-D547-A00E-CF261A415DF9}"/>
              </a:ext>
            </a:extLst>
          </p:cNvPr>
          <p:cNvSpPr txBox="1"/>
          <p:nvPr/>
        </p:nvSpPr>
        <p:spPr>
          <a:xfrm>
            <a:off x="5051233" y="3048719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(4,3)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E3576A-0C8B-D748-A882-025E65248EC4}"/>
              </a:ext>
            </a:extLst>
          </p:cNvPr>
          <p:cNvSpPr txBox="1"/>
          <p:nvPr/>
        </p:nvSpPr>
        <p:spPr>
          <a:xfrm>
            <a:off x="6099758" y="267938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(3,4)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971A70-1804-3248-A1F6-45C08C389EFA}"/>
              </a:ext>
            </a:extLst>
          </p:cNvPr>
          <p:cNvSpPr txBox="1"/>
          <p:nvPr/>
        </p:nvSpPr>
        <p:spPr>
          <a:xfrm>
            <a:off x="5049495" y="3828528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(7,3)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4DCBA9D-7CA8-D545-9452-E32B3682AF4F}"/>
              </a:ext>
            </a:extLst>
          </p:cNvPr>
          <p:cNvSpPr txBox="1"/>
          <p:nvPr/>
        </p:nvSpPr>
        <p:spPr>
          <a:xfrm>
            <a:off x="8191794" y="2111351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(1,6)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A85567-C761-3F47-B5DB-93E8E8F75F96}"/>
              </a:ext>
            </a:extLst>
          </p:cNvPr>
          <p:cNvSpPr txBox="1"/>
          <p:nvPr/>
        </p:nvSpPr>
        <p:spPr>
          <a:xfrm>
            <a:off x="8191794" y="3284966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(5,6)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330047-557F-E047-BE9C-515693F4B32A}"/>
              </a:ext>
            </a:extLst>
          </p:cNvPr>
          <p:cNvSpPr txBox="1"/>
          <p:nvPr/>
        </p:nvSpPr>
        <p:spPr>
          <a:xfrm>
            <a:off x="8191793" y="416921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(8,6)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955BAEF-FD81-9148-82F4-224DE1ED4469}"/>
              </a:ext>
            </a:extLst>
          </p:cNvPr>
          <p:cNvSpPr txBox="1"/>
          <p:nvPr/>
        </p:nvSpPr>
        <p:spPr>
          <a:xfrm>
            <a:off x="10325394" y="364386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(6,8)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3B3712-F042-A54A-864C-0D3B530EAFAC}"/>
              </a:ext>
            </a:extLst>
          </p:cNvPr>
          <p:cNvSpPr txBox="1"/>
          <p:nvPr/>
        </p:nvSpPr>
        <p:spPr>
          <a:xfrm>
            <a:off x="10346944" y="4436923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(9,8)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22E5754-B280-3346-BAB0-470622990701}"/>
              </a:ext>
            </a:extLst>
          </p:cNvPr>
          <p:cNvSpPr txBox="1"/>
          <p:nvPr/>
        </p:nvSpPr>
        <p:spPr>
          <a:xfrm>
            <a:off x="9333064" y="243528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C000"/>
                </a:solidFill>
              </a:rPr>
              <a:t>(2,7)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D291CA3D-B621-284C-89EA-F34E41579679}"/>
              </a:ext>
            </a:extLst>
          </p:cNvPr>
          <p:cNvCxnSpPr>
            <a:endCxn id="10" idx="0"/>
          </p:cNvCxnSpPr>
          <p:nvPr/>
        </p:nvCxnSpPr>
        <p:spPr>
          <a:xfrm flipH="1">
            <a:off x="5359972" y="2804614"/>
            <a:ext cx="696021" cy="244105"/>
          </a:xfrm>
          <a:prstGeom prst="straightConnector1">
            <a:avLst/>
          </a:prstGeom>
          <a:ln w="57150">
            <a:solidFill>
              <a:schemeClr val="accent2"/>
            </a:solidFill>
            <a:prstDash val="dashDot"/>
            <a:headEnd type="triangle"/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93FBD62-95C4-E94F-8F5A-9AFDE69057ED}"/>
              </a:ext>
            </a:extLst>
          </p:cNvPr>
          <p:cNvCxnSpPr>
            <a:cxnSpLocks/>
            <a:stCxn id="16" idx="1"/>
            <a:endCxn id="15" idx="3"/>
          </p:cNvCxnSpPr>
          <p:nvPr/>
        </p:nvCxnSpPr>
        <p:spPr>
          <a:xfrm flipH="1">
            <a:off x="8809270" y="3828528"/>
            <a:ext cx="1516124" cy="525351"/>
          </a:xfrm>
          <a:prstGeom prst="straightConnector1">
            <a:avLst/>
          </a:prstGeom>
          <a:ln w="57150">
            <a:solidFill>
              <a:schemeClr val="accent2"/>
            </a:solidFill>
            <a:prstDash val="dashDot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C3032606-13F7-3C46-8ADC-F6C3150D6872}"/>
              </a:ext>
            </a:extLst>
          </p:cNvPr>
          <p:cNvSpPr/>
          <p:nvPr/>
        </p:nvSpPr>
        <p:spPr>
          <a:xfrm>
            <a:off x="6370689" y="5239927"/>
            <a:ext cx="5298451" cy="830997"/>
          </a:xfrm>
          <a:prstGeom prst="rect">
            <a:avLst/>
          </a:prstGeom>
          <a:ln>
            <a:solidFill>
              <a:schemeClr val="tx1"/>
            </a:solidFill>
            <a:prstDash val="sysDot"/>
          </a:ln>
        </p:spPr>
        <p:txBody>
          <a:bodyPr wrap="square">
            <a:spAutoFit/>
          </a:bodyPr>
          <a:lstStyle/>
          <a:p>
            <a:r>
              <a:rPr lang="en-US" sz="2400" dirty="0"/>
              <a:t>This is almost certainly due to different annotation schemes across treebanks</a:t>
            </a:r>
          </a:p>
        </p:txBody>
      </p:sp>
    </p:spTree>
    <p:extLst>
      <p:ext uri="{BB962C8B-B14F-4D97-AF65-F5344CB8AC3E}">
        <p14:creationId xmlns:p14="http://schemas.microsoft.com/office/powerpoint/2010/main" val="38785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3D51-10E9-F04A-BECF-6D55B3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4B6FC3B-6A38-FD4B-9EEB-B3BF4449D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6447" y="789709"/>
            <a:ext cx="3725953" cy="473070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0BECCF3-8FE5-FB45-9877-5F42BF1680A4}"/>
              </a:ext>
            </a:extLst>
          </p:cNvPr>
          <p:cNvSpPr txBox="1"/>
          <p:nvPr/>
        </p:nvSpPr>
        <p:spPr>
          <a:xfrm>
            <a:off x="872837" y="1052945"/>
            <a:ext cx="66461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Why we need Cross/multi-lingual NLP?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5AB2A88-388F-1242-8B9A-A85EC2EA1B4E}"/>
              </a:ext>
            </a:extLst>
          </p:cNvPr>
          <p:cNvSpPr txBox="1"/>
          <p:nvPr/>
        </p:nvSpPr>
        <p:spPr>
          <a:xfrm>
            <a:off x="1011382" y="2013997"/>
            <a:ext cx="50984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Most languages are Low-Resource.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0BEAADA-CD1D-F14C-9BBE-1A5B61DD4D51}"/>
              </a:ext>
            </a:extLst>
          </p:cNvPr>
          <p:cNvSpPr/>
          <p:nvPr/>
        </p:nvSpPr>
        <p:spPr>
          <a:xfrm>
            <a:off x="872837" y="3404557"/>
            <a:ext cx="650763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/>
              <a:t>What can Cross/multi-lingual NLP do?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166C47-8E88-DD46-9A8D-6F1DBFE3B0D8}"/>
              </a:ext>
            </a:extLst>
          </p:cNvPr>
          <p:cNvSpPr txBox="1"/>
          <p:nvPr/>
        </p:nvSpPr>
        <p:spPr>
          <a:xfrm>
            <a:off x="1011382" y="4439373"/>
            <a:ext cx="73252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Improve our performance beyond unsupervised learning.</a:t>
            </a:r>
          </a:p>
        </p:txBody>
      </p:sp>
    </p:spTree>
    <p:extLst>
      <p:ext uri="{BB962C8B-B14F-4D97-AF65-F5344CB8AC3E}">
        <p14:creationId xmlns:p14="http://schemas.microsoft.com/office/powerpoint/2010/main" val="107038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19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25216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Transferring from English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96C12C-1C5F-E744-8CF0-739424E104DE}"/>
              </a:ext>
            </a:extLst>
          </p:cNvPr>
          <p:cNvSpPr/>
          <p:nvPr/>
        </p:nvSpPr>
        <p:spPr>
          <a:xfrm>
            <a:off x="388351" y="1112651"/>
            <a:ext cx="22029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4F388BFC-D25B-3244-907F-480377CE5E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303" y="1492990"/>
            <a:ext cx="11768945" cy="35362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F47DD1-0C05-8A42-B007-9A05222A0FE8}"/>
              </a:ext>
            </a:extLst>
          </p:cNvPr>
          <p:cNvSpPr txBox="1"/>
          <p:nvPr/>
        </p:nvSpPr>
        <p:spPr>
          <a:xfrm>
            <a:off x="2591326" y="5151815"/>
            <a:ext cx="488088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single-best</a:t>
            </a:r>
          </a:p>
          <a:p>
            <a:pPr marL="342900" indent="-342900">
              <a:buAutoNum type="arabicPeriod"/>
            </a:pPr>
            <a:r>
              <a:rPr lang="en-US" sz="2400" dirty="0"/>
              <a:t>mean over all source languages</a:t>
            </a:r>
          </a:p>
          <a:p>
            <a:pPr marL="342900" indent="-342900">
              <a:buAutoNum type="arabicPeriod"/>
            </a:pPr>
            <a:r>
              <a:rPr lang="en-US" sz="2400" dirty="0"/>
              <a:t>multi-source direct transfer system</a:t>
            </a:r>
          </a:p>
          <a:p>
            <a:pPr marL="342900" indent="-342900">
              <a:buAutoNum type="arabicPeriod"/>
            </a:pPr>
            <a:r>
              <a:rPr lang="en-US" sz="2400" dirty="0"/>
              <a:t>multi-source projected system</a:t>
            </a:r>
          </a:p>
        </p:txBody>
      </p:sp>
    </p:spTree>
    <p:extLst>
      <p:ext uri="{BB962C8B-B14F-4D97-AF65-F5344CB8AC3E}">
        <p14:creationId xmlns:p14="http://schemas.microsoft.com/office/powerpoint/2010/main" val="16172791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20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CA96AF-8E96-D946-8E87-105D188F648E}"/>
              </a:ext>
            </a:extLst>
          </p:cNvPr>
          <p:cNvSpPr txBox="1"/>
          <p:nvPr/>
        </p:nvSpPr>
        <p:spPr>
          <a:xfrm>
            <a:off x="2092036" y="2880320"/>
            <a:ext cx="685347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USR:	</a:t>
            </a:r>
            <a:r>
              <a:rPr lang="zh-CN" altLang="en-US" sz="2800" dirty="0"/>
              <a:t> </a:t>
            </a:r>
            <a:r>
              <a:rPr lang="en-US" sz="2800" dirty="0"/>
              <a:t>universal syntactic rules</a:t>
            </a:r>
            <a:r>
              <a:rPr lang="zh-CN" altLang="en-US" sz="2800" dirty="0"/>
              <a:t> </a:t>
            </a:r>
            <a:r>
              <a:rPr lang="en-US" altLang="zh-CN" sz="2800" dirty="0"/>
              <a:t>(USR+)</a:t>
            </a: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PGI :	 phylogenetic grammar induction</a:t>
            </a:r>
          </a:p>
          <a:p>
            <a:pPr marL="342900" indent="-342900">
              <a:buAutoNum type="arabicPeriod"/>
            </a:pPr>
            <a:r>
              <a:rPr lang="en-US" sz="2800" dirty="0"/>
              <a:t>PR  :</a:t>
            </a:r>
            <a:r>
              <a:rPr lang="zh-CN" altLang="en-US" sz="2800" dirty="0"/>
              <a:t> </a:t>
            </a:r>
            <a:r>
              <a:rPr lang="en-US" altLang="zh-CN" sz="2800" dirty="0"/>
              <a:t>	</a:t>
            </a:r>
            <a:r>
              <a:rPr lang="en-US" sz="2800" dirty="0"/>
              <a:t> posterior regularization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E99F39-6E19-144D-93E7-96A752982BF2}"/>
              </a:ext>
            </a:extLst>
          </p:cNvPr>
          <p:cNvSpPr/>
          <p:nvPr/>
        </p:nvSpPr>
        <p:spPr>
          <a:xfrm>
            <a:off x="1146555" y="1651061"/>
            <a:ext cx="82615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Comparing unsupervised and parser projection systems</a:t>
            </a:r>
          </a:p>
        </p:txBody>
      </p:sp>
    </p:spTree>
    <p:extLst>
      <p:ext uri="{BB962C8B-B14F-4D97-AF65-F5344CB8AC3E}">
        <p14:creationId xmlns:p14="http://schemas.microsoft.com/office/powerpoint/2010/main" val="39853128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21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19383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Comparison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EC65B93-D29D-4D4E-86CC-8D959FAC97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0" y="1467475"/>
            <a:ext cx="11576827" cy="2979834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237EE8-5631-0A4C-AE9E-946FAD4996A7}"/>
              </a:ext>
            </a:extLst>
          </p:cNvPr>
          <p:cNvSpPr/>
          <p:nvPr/>
        </p:nvSpPr>
        <p:spPr>
          <a:xfrm>
            <a:off x="2410692" y="5378147"/>
            <a:ext cx="78278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multisource systems (both direct and projected) significantly outperform the unsupervised models.</a:t>
            </a:r>
          </a:p>
        </p:txBody>
      </p:sp>
    </p:spTree>
    <p:extLst>
      <p:ext uri="{BB962C8B-B14F-4D97-AF65-F5344CB8AC3E}">
        <p14:creationId xmlns:p14="http://schemas.microsoft.com/office/powerpoint/2010/main" val="1935813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22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099755-7C2C-3D48-88CA-8DF35B70F547}"/>
              </a:ext>
            </a:extLst>
          </p:cNvPr>
          <p:cNvSpPr txBox="1"/>
          <p:nvPr/>
        </p:nvSpPr>
        <p:spPr>
          <a:xfrm>
            <a:off x="388351" y="732311"/>
            <a:ext cx="14911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Discussion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C0B21B-1749-C045-862D-B01F67E6A0DE}"/>
              </a:ext>
            </a:extLst>
          </p:cNvPr>
          <p:cNvSpPr txBox="1"/>
          <p:nvPr/>
        </p:nvSpPr>
        <p:spPr>
          <a:xfrm>
            <a:off x="1246910" y="1808681"/>
            <a:ext cx="93020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Even for languages for which no resources exist, simple methods for transferring parsers work remarkably well.</a:t>
            </a:r>
          </a:p>
          <a:p>
            <a:pPr marL="342900" indent="-342900">
              <a:buAutoNum type="arabicPeriod"/>
            </a:pPr>
            <a:r>
              <a:rPr lang="en-US" sz="2400" dirty="0"/>
              <a:t>When source available, multiple sources should be used.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7DF3D9-00DD-2D42-8DF6-29D24C2CD70B}"/>
              </a:ext>
            </a:extLst>
          </p:cNvPr>
          <p:cNvSpPr txBox="1"/>
          <p:nvPr/>
        </p:nvSpPr>
        <p:spPr>
          <a:xfrm>
            <a:off x="388351" y="3645634"/>
            <a:ext cx="1548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Conclusion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AEEBDF7-F455-8044-85B6-6BF9692B0FEF}"/>
              </a:ext>
            </a:extLst>
          </p:cNvPr>
          <p:cNvSpPr txBox="1"/>
          <p:nvPr/>
        </p:nvSpPr>
        <p:spPr>
          <a:xfrm>
            <a:off x="1246910" y="4281055"/>
            <a:ext cx="105433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1. Present a projecting parsers from languages with labeled training data to languages without any labeled training data.</a:t>
            </a:r>
          </a:p>
          <a:p>
            <a:r>
              <a:rPr lang="en-US" sz="2400" dirty="0"/>
              <a:t>2.  Experiments demonstrated that this approach outperforms related work.</a:t>
            </a:r>
          </a:p>
        </p:txBody>
      </p:sp>
    </p:spTree>
    <p:extLst>
      <p:ext uri="{BB962C8B-B14F-4D97-AF65-F5344CB8AC3E}">
        <p14:creationId xmlns:p14="http://schemas.microsoft.com/office/powerpoint/2010/main" val="3230885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51D3F29-00A8-AB4F-80C4-A40281C24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99" y="2078759"/>
            <a:ext cx="10960047" cy="261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3989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73FB490-E9C4-6240-BC18-70F4F03D4CD3}"/>
              </a:ext>
            </a:extLst>
          </p:cNvPr>
          <p:cNvSpPr txBox="1"/>
          <p:nvPr/>
        </p:nvSpPr>
        <p:spPr>
          <a:xfrm>
            <a:off x="370222" y="962167"/>
            <a:ext cx="42441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What is word cluster?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F63CE29-1B94-DC40-A3AF-17EE4B32DF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333" y="1285333"/>
            <a:ext cx="7416800" cy="392650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5652B0-A2D0-8445-A7F8-18EFF4914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336" y="2112433"/>
            <a:ext cx="3157528" cy="2832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BCCB719-F117-0E46-A436-1CB1F4C2A028}"/>
              </a:ext>
            </a:extLst>
          </p:cNvPr>
          <p:cNvSpPr txBox="1"/>
          <p:nvPr/>
        </p:nvSpPr>
        <p:spPr>
          <a:xfrm>
            <a:off x="5530912" y="1881600"/>
            <a:ext cx="1437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Cluster 61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A7AAEE0-8328-064F-A47C-1A826F0452D5}"/>
              </a:ext>
            </a:extLst>
          </p:cNvPr>
          <p:cNvSpPr txBox="1"/>
          <p:nvPr/>
        </p:nvSpPr>
        <p:spPr>
          <a:xfrm>
            <a:off x="8610600" y="1419935"/>
            <a:ext cx="159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Cluster 152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C52C837-7DDF-2D46-B051-A9B8CB477AE9}"/>
              </a:ext>
            </a:extLst>
          </p:cNvPr>
          <p:cNvSpPr txBox="1"/>
          <p:nvPr/>
        </p:nvSpPr>
        <p:spPr>
          <a:xfrm>
            <a:off x="9760479" y="2663994"/>
            <a:ext cx="159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Cluster 274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58F9369-7EBC-FB40-B252-D64CF38022C6}"/>
              </a:ext>
            </a:extLst>
          </p:cNvPr>
          <p:cNvSpPr txBox="1"/>
          <p:nvPr/>
        </p:nvSpPr>
        <p:spPr>
          <a:xfrm>
            <a:off x="6603206" y="3546718"/>
            <a:ext cx="15933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2">
                    <a:lumMod val="75000"/>
                  </a:schemeClr>
                </a:solidFill>
              </a:rPr>
              <a:t>Cluster 333</a:t>
            </a:r>
          </a:p>
        </p:txBody>
      </p:sp>
    </p:spTree>
    <p:extLst>
      <p:ext uri="{BB962C8B-B14F-4D97-AF65-F5344CB8AC3E}">
        <p14:creationId xmlns:p14="http://schemas.microsoft.com/office/powerpoint/2010/main" val="177962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25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3A27E8-9263-C241-B4F2-23C72432A9F9}"/>
              </a:ext>
            </a:extLst>
          </p:cNvPr>
          <p:cNvSpPr/>
          <p:nvPr/>
        </p:nvSpPr>
        <p:spPr>
          <a:xfrm>
            <a:off x="388351" y="764170"/>
            <a:ext cx="56055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word cluster improve prediction of linguistic structure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4DDAF97-33B4-684F-8EB2-991467A77E89}"/>
              </a:ext>
            </a:extLst>
          </p:cNvPr>
          <p:cNvSpPr txBox="1"/>
          <p:nvPr/>
        </p:nvSpPr>
        <p:spPr>
          <a:xfrm>
            <a:off x="1659393" y="3678518"/>
            <a:ext cx="10647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English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41409AD-0ED2-8346-BE7F-474AF13EEA23}"/>
              </a:ext>
            </a:extLst>
          </p:cNvPr>
          <p:cNvSpPr/>
          <p:nvPr/>
        </p:nvSpPr>
        <p:spPr>
          <a:xfrm>
            <a:off x="3786304" y="3493853"/>
            <a:ext cx="2190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other </a:t>
            </a:r>
          </a:p>
          <a:p>
            <a:pPr algn="ctr"/>
            <a:r>
              <a:rPr lang="en-US" sz="2400" dirty="0"/>
              <a:t>languages</a:t>
            </a:r>
          </a:p>
        </p:txBody>
      </p:sp>
      <p:sp>
        <p:nvSpPr>
          <p:cNvPr id="7" name="Left Brace 6">
            <a:extLst>
              <a:ext uri="{FF2B5EF4-FFF2-40B4-BE49-F238E27FC236}">
                <a16:creationId xmlns:a16="http://schemas.microsoft.com/office/drawing/2014/main" id="{6FE8DC2D-A5FA-214E-ADF4-DAC1A0251E35}"/>
              </a:ext>
            </a:extLst>
          </p:cNvPr>
          <p:cNvSpPr/>
          <p:nvPr/>
        </p:nvSpPr>
        <p:spPr>
          <a:xfrm>
            <a:off x="5535946" y="2894269"/>
            <a:ext cx="1302327" cy="2137210"/>
          </a:xfrm>
          <a:prstGeom prst="lef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AC73579-CBCD-D74B-99F2-ADF8739AEBFE}"/>
              </a:ext>
            </a:extLst>
          </p:cNvPr>
          <p:cNvSpPr/>
          <p:nvPr/>
        </p:nvSpPr>
        <p:spPr>
          <a:xfrm>
            <a:off x="6940372" y="2616690"/>
            <a:ext cx="47243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these results hold true for a number of languages across families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2BBE559-5BC2-8B44-AB57-407F677AD396}"/>
              </a:ext>
            </a:extLst>
          </p:cNvPr>
          <p:cNvSpPr/>
          <p:nvPr/>
        </p:nvSpPr>
        <p:spPr>
          <a:xfrm>
            <a:off x="6940372" y="4486520"/>
            <a:ext cx="4898337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provide an algorithm for inducing cross-lingual clusters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D43FF38-DC96-F347-8AC5-4F59C5B159BD}"/>
              </a:ext>
            </a:extLst>
          </p:cNvPr>
          <p:cNvCxnSpPr>
            <a:stCxn id="3" idx="3"/>
            <a:endCxn id="4" idx="1"/>
          </p:cNvCxnSpPr>
          <p:nvPr/>
        </p:nvCxnSpPr>
        <p:spPr>
          <a:xfrm>
            <a:off x="2724108" y="3909351"/>
            <a:ext cx="106219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2979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26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16B6DE-1AE7-1D4F-8133-68E8858FD716}"/>
              </a:ext>
            </a:extLst>
          </p:cNvPr>
          <p:cNvSpPr/>
          <p:nvPr/>
        </p:nvSpPr>
        <p:spPr>
          <a:xfrm>
            <a:off x="1177377" y="1401680"/>
            <a:ext cx="838995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1. Predict the linguistic structure of sentences or documents</a:t>
            </a:r>
            <a:br>
              <a:rPr lang="en-US" sz="2400" dirty="0"/>
            </a:br>
            <a:r>
              <a:rPr lang="en-US" sz="2400" dirty="0"/>
              <a:t>	Not  all resources has labels.</a:t>
            </a:r>
          </a:p>
          <a:p>
            <a:r>
              <a:rPr lang="en-US" sz="2400" dirty="0"/>
              <a:t>2. Unsupervised learning:</a:t>
            </a:r>
          </a:p>
          <a:p>
            <a:r>
              <a:rPr lang="en-US" sz="2400" dirty="0"/>
              <a:t>	 Performance not good.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2307EB-7721-DF42-941B-80AA6B537E9C}"/>
              </a:ext>
            </a:extLst>
          </p:cNvPr>
          <p:cNvSpPr txBox="1"/>
          <p:nvPr/>
        </p:nvSpPr>
        <p:spPr>
          <a:xfrm>
            <a:off x="734291" y="955964"/>
            <a:ext cx="16625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Background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648469-CCDF-7D4F-9A20-40B9131196AF}"/>
              </a:ext>
            </a:extLst>
          </p:cNvPr>
          <p:cNvSpPr txBox="1"/>
          <p:nvPr/>
        </p:nvSpPr>
        <p:spPr>
          <a:xfrm>
            <a:off x="734291" y="3072348"/>
            <a:ext cx="1108363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Solution:</a:t>
            </a:r>
          </a:p>
          <a:p>
            <a:r>
              <a:rPr lang="en-US" sz="2400" dirty="0"/>
              <a:t>semi-supervised and linguistic-transfer methods for multilingual structure prediction</a:t>
            </a:r>
          </a:p>
          <a:p>
            <a:endParaRPr lang="en-US" sz="2400" dirty="0"/>
          </a:p>
          <a:p>
            <a:r>
              <a:rPr lang="en-US" sz="2400" dirty="0"/>
              <a:t>	word cluster features: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Monolingual word cluster features for semi-supervised learning (SSL)</a:t>
            </a:r>
          </a:p>
          <a:p>
            <a:pPr marL="1371600" lvl="2" indent="-457200">
              <a:buFont typeface="+mj-lt"/>
              <a:buAutoNum type="arabicPeriod"/>
            </a:pPr>
            <a:r>
              <a:rPr lang="en-US" sz="2400" dirty="0"/>
              <a:t>Cross-lingual word cluster features for transferring linguistic structure from English to other languages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32752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27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71346D-7D18-5447-9EE4-C21AD2C03011}"/>
              </a:ext>
            </a:extLst>
          </p:cNvPr>
          <p:cNvSpPr txBox="1"/>
          <p:nvPr/>
        </p:nvSpPr>
        <p:spPr>
          <a:xfrm>
            <a:off x="3844801" y="977688"/>
            <a:ext cx="40966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How important cluster is ?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ED7718-AEAD-2B46-B811-EE512CDC20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1" y="1500908"/>
            <a:ext cx="11332594" cy="12546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6A932EF-917E-AB4F-B4E1-1E13413BD724}"/>
              </a:ext>
            </a:extLst>
          </p:cNvPr>
          <p:cNvSpPr/>
          <p:nvPr/>
        </p:nvSpPr>
        <p:spPr>
          <a:xfrm>
            <a:off x="1468582" y="2833756"/>
            <a:ext cx="960119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Supervised parsing results measured with labeled attachment score (LAS) on the test set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2E88-3ED0-A34D-B9E5-8F37C427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726" y="3391732"/>
            <a:ext cx="4844783" cy="211372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E8F35B8-4FEE-F04A-A0F2-19DA4973B7F0}"/>
              </a:ext>
            </a:extLst>
          </p:cNvPr>
          <p:cNvSpPr/>
          <p:nvPr/>
        </p:nvSpPr>
        <p:spPr>
          <a:xfrm>
            <a:off x="955964" y="5689369"/>
            <a:ext cx="1093123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Supervised NER(</a:t>
            </a:r>
            <a:r>
              <a:rPr lang="en-US" dirty="0"/>
              <a:t>named entity recognition</a:t>
            </a:r>
            <a:r>
              <a:rPr lang="en-US" sz="2000" dirty="0"/>
              <a:t>) results measured with F1-score on the </a:t>
            </a:r>
            <a:r>
              <a:rPr lang="en-US" sz="2000" dirty="0" err="1"/>
              <a:t>CoNLL</a:t>
            </a:r>
            <a:r>
              <a:rPr lang="en-US" sz="2000" dirty="0"/>
              <a:t> 2002/2003 development and test sets.</a:t>
            </a:r>
          </a:p>
        </p:txBody>
      </p:sp>
    </p:spTree>
    <p:extLst>
      <p:ext uri="{BB962C8B-B14F-4D97-AF65-F5344CB8AC3E}">
        <p14:creationId xmlns:p14="http://schemas.microsoft.com/office/powerpoint/2010/main" val="16148926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A039F5A-6156-B946-BB95-5B39786D8E68}"/>
              </a:ext>
            </a:extLst>
          </p:cNvPr>
          <p:cNvSpPr/>
          <p:nvPr/>
        </p:nvSpPr>
        <p:spPr>
          <a:xfrm>
            <a:off x="2694506" y="1263136"/>
            <a:ext cx="69876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How important Cross-lingual Word Cluster Features is?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8938E3B-8A8F-584A-90AA-54BAC519D694}"/>
              </a:ext>
            </a:extLst>
          </p:cNvPr>
          <p:cNvSpPr/>
          <p:nvPr/>
        </p:nvSpPr>
        <p:spPr>
          <a:xfrm>
            <a:off x="388351" y="3760487"/>
            <a:ext cx="1159958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Propose Cross-lingual Word Cluster based on delexicalized direct transfer method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(paper 1)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1CD695B-F20A-534B-BCD0-E2AE689B8F6E}"/>
              </a:ext>
            </a:extLst>
          </p:cNvPr>
          <p:cNvSpPr txBox="1"/>
          <p:nvPr/>
        </p:nvSpPr>
        <p:spPr>
          <a:xfrm>
            <a:off x="440438" y="2587933"/>
            <a:ext cx="1830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In this paper: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848B0AC0-6FBC-FD40-BE2D-E66A33D1C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512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9746F-B039-F745-B284-236882F5C3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02327" y="360363"/>
            <a:ext cx="9144000" cy="1274474"/>
          </a:xfrm>
        </p:spPr>
        <p:txBody>
          <a:bodyPr/>
          <a:lstStyle/>
          <a:p>
            <a:r>
              <a:rPr lang="en-US" dirty="0"/>
              <a:t>Cross/multi-lingual NLP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3D51-10E9-F04A-BECF-6D55B3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228C0-D4BB-1743-8262-2F3DAE173132}"/>
              </a:ext>
            </a:extLst>
          </p:cNvPr>
          <p:cNvSpPr/>
          <p:nvPr/>
        </p:nvSpPr>
        <p:spPr>
          <a:xfrm>
            <a:off x="1183997" y="2441322"/>
            <a:ext cx="10466135" cy="31085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Multi-Source Transfer of Delexicalized Dependency Parsers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FontTx/>
              <a:buAutoNum type="arabicPeriod"/>
            </a:pPr>
            <a:r>
              <a:rPr lang="en-US" sz="2800" dirty="0"/>
              <a:t>Cross-lingual Word Clusters for Direct Transfer of Linguistic Structure</a:t>
            </a:r>
          </a:p>
          <a:p>
            <a:pPr marL="342900" indent="-342900">
              <a:buFontTx/>
              <a:buAutoNum type="arabicPeriod"/>
            </a:pPr>
            <a:endParaRPr lang="en-US" sz="2800" dirty="0"/>
          </a:p>
          <a:p>
            <a:pPr marL="342900" indent="-342900">
              <a:buFontTx/>
              <a:buAutoNum type="arabicPeriod"/>
            </a:pPr>
            <a:r>
              <a:rPr lang="en-US" sz="2800" dirty="0"/>
              <a:t>Treebank Translation for Cross-Lingual Parser Induction</a:t>
            </a:r>
          </a:p>
          <a:p>
            <a:pPr marL="342900" indent="-342900">
              <a:buFontTx/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751059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BBCFF66-998D-2F49-B168-C085F2DE3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400" y="721960"/>
            <a:ext cx="7355177" cy="470533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6470AD5-368F-E747-8242-2FEE2508CA3F}"/>
              </a:ext>
            </a:extLst>
          </p:cNvPr>
          <p:cNvSpPr txBox="1"/>
          <p:nvPr/>
        </p:nvSpPr>
        <p:spPr>
          <a:xfrm>
            <a:off x="4142688" y="5745841"/>
            <a:ext cx="34403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Cross-lingual</a:t>
            </a:r>
            <a:r>
              <a:rPr lang="zh-CN" altLang="en-US" sz="2400" dirty="0"/>
              <a:t> </a:t>
            </a:r>
            <a:r>
              <a:rPr lang="en-US" sz="2400" dirty="0"/>
              <a:t>Word cluster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0317D52-6B6F-CD43-94B1-1EFC5649169A}"/>
              </a:ext>
            </a:extLst>
          </p:cNvPr>
          <p:cNvSpPr txBox="1"/>
          <p:nvPr/>
        </p:nvSpPr>
        <p:spPr>
          <a:xfrm>
            <a:off x="1953490" y="6138802"/>
            <a:ext cx="732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(</a:t>
            </a:r>
            <a:r>
              <a:rPr lang="en-US" sz="2000" dirty="0" err="1"/>
              <a:t>Eg.</a:t>
            </a:r>
            <a:r>
              <a:rPr lang="en-US" sz="2000" dirty="0"/>
              <a:t> prepositions from both languages should be in the same cluster)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CFE2-9ABC-5941-8BA5-6D48F366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79814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CFE2-9ABC-5941-8BA5-6D48F366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91B437-E5D7-AC47-AF7D-EDB06933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780" y="536637"/>
            <a:ext cx="6971020" cy="421005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C48D3B6-6AD4-7943-9764-F6D23AEF9D89}"/>
              </a:ext>
            </a:extLst>
          </p:cNvPr>
          <p:cNvSpPr/>
          <p:nvPr/>
        </p:nvSpPr>
        <p:spPr>
          <a:xfrm>
            <a:off x="3835256" y="5502319"/>
            <a:ext cx="592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1.</a:t>
            </a:r>
            <a:r>
              <a:rPr lang="zh-CN" altLang="en-US" sz="2400" dirty="0"/>
              <a:t> </a:t>
            </a:r>
            <a:r>
              <a:rPr lang="en-US" sz="2400" dirty="0"/>
              <a:t>Cross-lingual (EN-ES) word clustering model</a:t>
            </a:r>
          </a:p>
        </p:txBody>
      </p:sp>
    </p:spTree>
    <p:extLst>
      <p:ext uri="{BB962C8B-B14F-4D97-AF65-F5344CB8AC3E}">
        <p14:creationId xmlns:p14="http://schemas.microsoft.com/office/powerpoint/2010/main" val="39888174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CFE2-9ABC-5941-8BA5-6D48F366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DBCFFE4-DB48-3D41-A653-FB3A4FFE9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700" y="754185"/>
            <a:ext cx="10198100" cy="387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352D1D4-243E-DB40-878F-37CD10E70362}"/>
              </a:ext>
            </a:extLst>
          </p:cNvPr>
          <p:cNvSpPr/>
          <p:nvPr/>
        </p:nvSpPr>
        <p:spPr>
          <a:xfrm>
            <a:off x="3395024" y="5406581"/>
            <a:ext cx="78469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/>
              <a:t>2.</a:t>
            </a:r>
            <a:r>
              <a:rPr lang="zh-CN" altLang="en-US" sz="2400" dirty="0"/>
              <a:t> </a:t>
            </a:r>
            <a:r>
              <a:rPr lang="en-US" sz="2400" dirty="0"/>
              <a:t>Samples of some of the induced cross-lingual word clusters</a:t>
            </a:r>
          </a:p>
        </p:txBody>
      </p:sp>
    </p:spTree>
    <p:extLst>
      <p:ext uri="{BB962C8B-B14F-4D97-AF65-F5344CB8AC3E}">
        <p14:creationId xmlns:p14="http://schemas.microsoft.com/office/powerpoint/2010/main" val="28395147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CFE2-9ABC-5941-8BA5-6D48F366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972BD6-9252-8242-904C-3A0C7FB6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416" y="843887"/>
            <a:ext cx="5488517" cy="42744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EDC6866-F64C-AE49-AC82-22AFC45A65C7}"/>
              </a:ext>
            </a:extLst>
          </p:cNvPr>
          <p:cNvSpPr txBox="1"/>
          <p:nvPr/>
        </p:nvSpPr>
        <p:spPr>
          <a:xfrm>
            <a:off x="7636933" y="843887"/>
            <a:ext cx="33594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Add  tags and clusters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5E7311D-87F6-3943-BF50-9764C30405EE}"/>
              </a:ext>
            </a:extLst>
          </p:cNvPr>
          <p:cNvSpPr/>
          <p:nvPr/>
        </p:nvSpPr>
        <p:spPr>
          <a:xfrm>
            <a:off x="1971673" y="5632915"/>
            <a:ext cx="8398172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3. Delexicalized cluster-augmented source (EN) treebank for training transfer parser</a:t>
            </a:r>
          </a:p>
        </p:txBody>
      </p:sp>
    </p:spTree>
    <p:extLst>
      <p:ext uri="{BB962C8B-B14F-4D97-AF65-F5344CB8AC3E}">
        <p14:creationId xmlns:p14="http://schemas.microsoft.com/office/powerpoint/2010/main" val="3592261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2FCFE2-9ABC-5941-8BA5-6D48F366F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33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879E3-D397-564F-A37D-78594DE709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4801" y="597730"/>
            <a:ext cx="6603999" cy="476673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2351C3A-B689-EF46-B068-8CA17648099B}"/>
              </a:ext>
            </a:extLst>
          </p:cNvPr>
          <p:cNvSpPr/>
          <p:nvPr/>
        </p:nvSpPr>
        <p:spPr>
          <a:xfrm>
            <a:off x="2393414" y="5894685"/>
            <a:ext cx="7394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4. Parsing of target (ES) sentence using the transfer parser</a:t>
            </a:r>
          </a:p>
        </p:txBody>
      </p:sp>
    </p:spTree>
    <p:extLst>
      <p:ext uri="{BB962C8B-B14F-4D97-AF65-F5344CB8AC3E}">
        <p14:creationId xmlns:p14="http://schemas.microsoft.com/office/powerpoint/2010/main" val="27172001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0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4727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Inducing Cross-lingual Word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20FB3-2380-0648-8086-C0A8F86AF72E}"/>
              </a:ext>
            </a:extLst>
          </p:cNvPr>
          <p:cNvSpPr txBox="1"/>
          <p:nvPr/>
        </p:nvSpPr>
        <p:spPr>
          <a:xfrm>
            <a:off x="1995055" y="2133600"/>
            <a:ext cx="79750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000" dirty="0"/>
              <a:t>clusters source language (S) as in the monolingual case</a:t>
            </a:r>
          </a:p>
          <a:p>
            <a:pPr marL="342900" indent="-342900">
              <a:buAutoNum type="arabicPeriod"/>
            </a:pPr>
            <a:r>
              <a:rPr lang="en-US" sz="2000" dirty="0"/>
              <a:t>projects these clusters to a target language (T) (using word alignments).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7FBE5-694D-134E-8634-D051D5619121}"/>
              </a:ext>
            </a:extLst>
          </p:cNvPr>
          <p:cNvSpPr txBox="1"/>
          <p:nvPr/>
        </p:nvSpPr>
        <p:spPr>
          <a:xfrm>
            <a:off x="1201195" y="1563101"/>
            <a:ext cx="1402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First idea: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EA72D2-E84D-C544-BB17-64E39D61E412}"/>
              </a:ext>
            </a:extLst>
          </p:cNvPr>
          <p:cNvSpPr txBox="1"/>
          <p:nvPr/>
        </p:nvSpPr>
        <p:spPr>
          <a:xfrm>
            <a:off x="1201195" y="3962400"/>
            <a:ext cx="16176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Drawbacks: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BF71656-DFE5-5E43-BEBC-334D02CDB648}"/>
              </a:ext>
            </a:extLst>
          </p:cNvPr>
          <p:cNvSpPr/>
          <p:nvPr/>
        </p:nvSpPr>
        <p:spPr>
          <a:xfrm>
            <a:off x="1995055" y="4343537"/>
            <a:ext cx="84163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dirty="0"/>
              <a:t>1.  it only provides a clustering of those target language words that occur in the word aligned data, which is typically smaller than our monolingual data sets. </a:t>
            </a:r>
          </a:p>
          <a:p>
            <a:r>
              <a:rPr lang="en-US" sz="2000" dirty="0"/>
              <a:t>2.  the mapped clustering may not necessarily correspond to an acceptable target language clustering in terms of monolingual likelihood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7D4C90A-5D49-2D48-9921-B9E6270B83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7625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FE4B948-409C-D34B-9662-C1E77CCBA809}"/>
              </a:ext>
            </a:extLst>
          </p:cNvPr>
          <p:cNvSpPr/>
          <p:nvPr/>
        </p:nvSpPr>
        <p:spPr>
          <a:xfrm>
            <a:off x="2301049" y="2981098"/>
            <a:ext cx="1847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4727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Inducing Cross-lingual Word Clusters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A920FB3-2380-0648-8086-C0A8F86AF72E}"/>
              </a:ext>
            </a:extLst>
          </p:cNvPr>
          <p:cNvSpPr txBox="1"/>
          <p:nvPr/>
        </p:nvSpPr>
        <p:spPr>
          <a:xfrm>
            <a:off x="1995055" y="2133600"/>
            <a:ext cx="935874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model word sequences in each language by the monolingual language model.</a:t>
            </a:r>
          </a:p>
          <a:p>
            <a:pPr marL="342900" indent="-342900">
              <a:buAutoNum type="arabicPeriod"/>
            </a:pPr>
            <a:r>
              <a:rPr lang="en-US" sz="2400" dirty="0"/>
              <a:t>couple the </a:t>
            </a:r>
            <a:r>
              <a:rPr lang="en-US" sz="2400" dirty="0" err="1"/>
              <a:t>clusterings</a:t>
            </a:r>
            <a:r>
              <a:rPr lang="en-US" sz="2400" dirty="0"/>
              <a:t> defined by these individual models, by introducing additional factors based on word alignments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7FBE5-694D-134E-8634-D051D5619121}"/>
              </a:ext>
            </a:extLst>
          </p:cNvPr>
          <p:cNvSpPr txBox="1"/>
          <p:nvPr/>
        </p:nvSpPr>
        <p:spPr>
          <a:xfrm>
            <a:off x="1201195" y="1563101"/>
            <a:ext cx="1954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Complex idea: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FF5E8F0-1C3C-3146-B539-6907DE2749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30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4727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Inducing Cross-lingual Word Clusters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D7FBE5-694D-134E-8634-D051D5619121}"/>
              </a:ext>
            </a:extLst>
          </p:cNvPr>
          <p:cNvSpPr txBox="1"/>
          <p:nvPr/>
        </p:nvSpPr>
        <p:spPr>
          <a:xfrm>
            <a:off x="501485" y="1341473"/>
            <a:ext cx="32636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Complex idea Algorithm: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48FD7AE-BDB2-DE42-9ABC-2B14DEB29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5889" y="1932432"/>
            <a:ext cx="6871855" cy="467853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2947E4-7B7E-D940-812B-27B4AE6566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22089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35991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Inducing Cross-lingual Word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6CA16-D3A4-F94F-A82D-7005892ACB90}"/>
              </a:ext>
            </a:extLst>
          </p:cNvPr>
          <p:cNvSpPr txBox="1"/>
          <p:nvPr/>
        </p:nvSpPr>
        <p:spPr>
          <a:xfrm>
            <a:off x="2770910" y="1365812"/>
            <a:ext cx="70843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Results measured by unlabeled attachment score (UAS)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9F0FF0-1715-F84D-9FF9-ABDDD8118B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85" y="1781310"/>
            <a:ext cx="10654145" cy="296369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E6761E-68C7-2D47-AA38-2AAA4D9CB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37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EE635C-FC80-2540-A512-EF92ECEC2E07}"/>
              </a:ext>
            </a:extLst>
          </p:cNvPr>
          <p:cNvSpPr txBox="1"/>
          <p:nvPr/>
        </p:nvSpPr>
        <p:spPr>
          <a:xfrm>
            <a:off x="667748" y="5114333"/>
            <a:ext cx="105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Comparable to Projected cluster:</a:t>
            </a:r>
          </a:p>
          <a:p>
            <a:r>
              <a:rPr lang="en-US" sz="2400" dirty="0"/>
              <a:t>	even simple direct parsing with Cross-lingual Word Clusters  is good enough.</a:t>
            </a:r>
          </a:p>
        </p:txBody>
      </p:sp>
    </p:spTree>
    <p:extLst>
      <p:ext uri="{BB962C8B-B14F-4D97-AF65-F5344CB8AC3E}">
        <p14:creationId xmlns:p14="http://schemas.microsoft.com/office/powerpoint/2010/main" val="41669591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472706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Inducing Cross-lingual Word Clusters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96CA16-D3A4-F94F-A82D-7005892ACB90}"/>
              </a:ext>
            </a:extLst>
          </p:cNvPr>
          <p:cNvSpPr txBox="1"/>
          <p:nvPr/>
        </p:nvSpPr>
        <p:spPr>
          <a:xfrm>
            <a:off x="2809516" y="1351305"/>
            <a:ext cx="6338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Direct transfer NER Results measured by F1-score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B16B12-AB89-FE44-BC6F-2515EAF36A92}"/>
              </a:ext>
            </a:extLst>
          </p:cNvPr>
          <p:cNvSpPr txBox="1"/>
          <p:nvPr/>
        </p:nvSpPr>
        <p:spPr>
          <a:xfrm>
            <a:off x="667748" y="5114333"/>
            <a:ext cx="1058616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Comparable to Projected cluster:</a:t>
            </a:r>
          </a:p>
          <a:p>
            <a:r>
              <a:rPr lang="en-US" sz="2400" dirty="0"/>
              <a:t>	even simple direct parsing with Cross-lingual Word Clusters  is good enough.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B5054A1-1A35-AA44-A3CF-ED48894CEB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888" y="1726774"/>
            <a:ext cx="6319915" cy="3387559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F6EFA1E-DFCB-D04B-92E9-E12A6B268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37893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3D51-10E9-F04A-BECF-6D55B3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80E205-4555-AE4E-8A0D-7B2D70B3C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8721"/>
            <a:ext cx="12192000" cy="346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512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65803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Cross-lingual Word Clusters for Direct Transfer of Linguistic Structure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5257B6-F837-AD4E-B927-DC2026CA5A51}"/>
              </a:ext>
            </a:extLst>
          </p:cNvPr>
          <p:cNvSpPr/>
          <p:nvPr/>
        </p:nvSpPr>
        <p:spPr>
          <a:xfrm>
            <a:off x="501485" y="750515"/>
            <a:ext cx="187423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Conclusion: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78B4FCB-98AD-054E-B2C1-CCA13E09DDD4}"/>
              </a:ext>
            </a:extLst>
          </p:cNvPr>
          <p:cNvSpPr txBox="1"/>
          <p:nvPr/>
        </p:nvSpPr>
        <p:spPr>
          <a:xfrm>
            <a:off x="1884218" y="2701636"/>
            <a:ext cx="8437759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word clusters improve supervised dependency parsing</a:t>
            </a:r>
          </a:p>
          <a:p>
            <a:pPr marL="342900" indent="-342900">
              <a:buAutoNum type="arabicPeriod"/>
            </a:pPr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Design a cross-lingual word cluster algorithm.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44FFADC-EA83-1F47-9DAD-97E155D37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5045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D969F68-F508-A144-A6F2-6827B323C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6955"/>
            <a:ext cx="11526091" cy="263202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5175D1-2EFD-3040-91C5-468791F6B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85731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E6593F1-5910-3647-A20B-BD3FCEF611D1}"/>
              </a:ext>
            </a:extLst>
          </p:cNvPr>
          <p:cNvSpPr txBox="1"/>
          <p:nvPr/>
        </p:nvSpPr>
        <p:spPr>
          <a:xfrm>
            <a:off x="928255" y="1039091"/>
            <a:ext cx="82357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Background:</a:t>
            </a:r>
          </a:p>
          <a:p>
            <a:r>
              <a:rPr lang="en-US" sz="2400" dirty="0"/>
              <a:t>	 Cross-lingual learning popular for low-density languages.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F06DD7-9309-B94F-A8D1-8EFCD4B5BD1B}"/>
              </a:ext>
            </a:extLst>
          </p:cNvPr>
          <p:cNvSpPr txBox="1"/>
          <p:nvPr/>
        </p:nvSpPr>
        <p:spPr>
          <a:xfrm>
            <a:off x="928255" y="2230582"/>
            <a:ext cx="789507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Traditional approaches: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projecting annotations across parallel corpora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400" dirty="0"/>
              <a:t>transferring models from multi source languages to a target language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56EC31-766A-134C-AD88-3A2F5017A60B}"/>
              </a:ext>
            </a:extLst>
          </p:cNvPr>
          <p:cNvSpPr txBox="1"/>
          <p:nvPr/>
        </p:nvSpPr>
        <p:spPr>
          <a:xfrm>
            <a:off x="928255" y="3976256"/>
            <a:ext cx="29648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In this paper: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B79AA-524B-AA4C-AC3E-4D8366B2D6AB}"/>
              </a:ext>
            </a:extLst>
          </p:cNvPr>
          <p:cNvSpPr/>
          <p:nvPr/>
        </p:nvSpPr>
        <p:spPr>
          <a:xfrm>
            <a:off x="1401227" y="4586225"/>
            <a:ext cx="832466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3. Using</a:t>
            </a:r>
            <a:r>
              <a:rPr lang="zh-CN" altLang="en-US" sz="2400" dirty="0"/>
              <a:t> </a:t>
            </a:r>
            <a:r>
              <a:rPr lang="en-US" altLang="zh-CN" sz="2400" dirty="0"/>
              <a:t>statistical</a:t>
            </a:r>
            <a:r>
              <a:rPr lang="en-US" sz="2400" dirty="0"/>
              <a:t> machine translation</a:t>
            </a:r>
            <a:r>
              <a:rPr lang="zh-CN" altLang="en-US" sz="2400" dirty="0"/>
              <a:t> </a:t>
            </a:r>
            <a:r>
              <a:rPr lang="en-US" altLang="zh-CN" sz="2400" dirty="0"/>
              <a:t>(SMT)</a:t>
            </a:r>
            <a:r>
              <a:rPr lang="en-US" sz="2400" dirty="0"/>
              <a:t> to create synthetic training data from the original source-side annotations.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9BC390-EE40-8544-8131-F001C8B17FE1}"/>
              </a:ext>
            </a:extLst>
          </p:cNvPr>
          <p:cNvSpPr txBox="1"/>
          <p:nvPr/>
        </p:nvSpPr>
        <p:spPr>
          <a:xfrm>
            <a:off x="2535382" y="5741540"/>
            <a:ext cx="52846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Better than delexicalized transfer parsing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11CF8C5-3D64-2446-A893-7BBDFD1B0DAD}"/>
              </a:ext>
            </a:extLst>
          </p:cNvPr>
          <p:cNvSpPr/>
          <p:nvPr/>
        </p:nvSpPr>
        <p:spPr>
          <a:xfrm>
            <a:off x="8823328" y="2332213"/>
            <a:ext cx="290778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annotation projection</a:t>
            </a:r>
          </a:p>
          <a:p>
            <a:pPr algn="ctr"/>
            <a:r>
              <a:rPr lang="en-US" altLang="zh-CN" sz="2400" dirty="0"/>
              <a:t>+</a:t>
            </a:r>
            <a:endParaRPr lang="en-US" sz="2400" dirty="0"/>
          </a:p>
          <a:p>
            <a:pPr algn="ctr"/>
            <a:r>
              <a:rPr lang="en-US" sz="2400" dirty="0"/>
              <a:t>model transfer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29CF45E2-40DF-3B40-8C7A-27BFF8F4B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01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4FEEE0-C288-9040-AA15-64DD5F1CAA23}"/>
              </a:ext>
            </a:extLst>
          </p:cNvPr>
          <p:cNvSpPr txBox="1"/>
          <p:nvPr/>
        </p:nvSpPr>
        <p:spPr>
          <a:xfrm>
            <a:off x="1537854" y="1094509"/>
            <a:ext cx="922712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Why we use SMT?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/>
              <a:t>using SMT, we do not accumulate errors from two sources: </a:t>
            </a:r>
          </a:p>
          <a:p>
            <a:pPr marL="1257300" lvl="2" indent="-342900">
              <a:buAutoNum type="arabicPeriod"/>
            </a:pPr>
            <a:r>
              <a:rPr lang="en-US" sz="2800" dirty="0"/>
              <a:t>the tool (tagger or parser)</a:t>
            </a:r>
          </a:p>
          <a:p>
            <a:pPr marL="1257300" lvl="2" indent="-342900">
              <a:buAutoNum type="arabicPeriod"/>
            </a:pPr>
            <a:r>
              <a:rPr lang="en-US" sz="2800" dirty="0"/>
              <a:t>domain shift problems</a:t>
            </a:r>
          </a:p>
          <a:p>
            <a:pPr marL="342900" indent="-342900">
              <a:buAutoNum type="arabicPeriod"/>
            </a:pPr>
            <a:r>
              <a:rPr lang="en-US" sz="2800" dirty="0"/>
              <a:t>SMT</a:t>
            </a:r>
            <a:r>
              <a:rPr lang="zh-CN" altLang="en-US" sz="2800" dirty="0"/>
              <a:t> </a:t>
            </a:r>
            <a:r>
              <a:rPr lang="en-US" sz="2800" dirty="0"/>
              <a:t>produce output  much closer to the input than manual translations in parallel texts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1808520-1511-8145-9B69-8F7BC1A8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90821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3C8140-A235-4A47-93AD-41FFC009E1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5036" y="1368203"/>
            <a:ext cx="7264400" cy="33274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A24FF08-3BA5-C441-9F55-3D16E0C1C991}"/>
              </a:ext>
            </a:extLst>
          </p:cNvPr>
          <p:cNvSpPr/>
          <p:nvPr/>
        </p:nvSpPr>
        <p:spPr>
          <a:xfrm>
            <a:off x="1634836" y="906538"/>
            <a:ext cx="952731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Parallel data and monolingual data used for training the SMT models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999291-48CB-A445-A4F1-CA8EEE1EABCF}"/>
              </a:ext>
            </a:extLst>
          </p:cNvPr>
          <p:cNvSpPr txBox="1"/>
          <p:nvPr/>
        </p:nvSpPr>
        <p:spPr>
          <a:xfrm>
            <a:off x="1634836" y="5156021"/>
            <a:ext cx="90779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Lower-left: 	number of sentence pairs;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Upper-right: number of tokens (source and target language together)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Bottom: 	number of sentences in monolingual corpora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872D85-0996-A843-BF08-E6DF2DB2B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96425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6F3183-67D6-DF44-8888-0B4A0B111E35}"/>
              </a:ext>
            </a:extLst>
          </p:cNvPr>
          <p:cNvSpPr/>
          <p:nvPr/>
        </p:nvSpPr>
        <p:spPr>
          <a:xfrm>
            <a:off x="489189" y="1083025"/>
            <a:ext cx="49450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three different translation approaches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B486E6-061B-E448-9E16-1190ED8A0222}"/>
              </a:ext>
            </a:extLst>
          </p:cNvPr>
          <p:cNvSpPr txBox="1"/>
          <p:nvPr/>
        </p:nvSpPr>
        <p:spPr>
          <a:xfrm>
            <a:off x="942109" y="1925782"/>
            <a:ext cx="8727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1. based on a very simple word-by-word translation model (Look Up)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78684D1-8DAA-144E-A676-BC6FD13C8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4864" y="2387447"/>
            <a:ext cx="5691332" cy="106961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EF82F8-3B29-7E41-986F-99FD2FEB4242}"/>
              </a:ext>
            </a:extLst>
          </p:cNvPr>
          <p:cNvSpPr txBox="1"/>
          <p:nvPr/>
        </p:nvSpPr>
        <p:spPr>
          <a:xfrm>
            <a:off x="942109" y="3590697"/>
            <a:ext cx="101693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2. WORD-BASED MT, slightly more elaborate but still one-to-one word mappings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619AB8-E91F-7348-80BA-92E41BA5B26F}"/>
              </a:ext>
            </a:extLst>
          </p:cNvPr>
          <p:cNvSpPr txBox="1"/>
          <p:nvPr/>
        </p:nvSpPr>
        <p:spPr>
          <a:xfrm>
            <a:off x="942109" y="4802374"/>
            <a:ext cx="110913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3. based on the entire phrase table using the standard approach to PHRASE-BASED SMT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0E31EAF-B5BA-F94C-831E-A2E31BEBA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ABE9457-9565-2B46-9958-90A8959FA3A3}"/>
              </a:ext>
            </a:extLst>
          </p:cNvPr>
          <p:cNvSpPr txBox="1"/>
          <p:nvPr/>
        </p:nvSpPr>
        <p:spPr>
          <a:xfrm>
            <a:off x="8589818" y="217516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35563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6CB705-1B96-7348-A505-4BF643937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803" y="536637"/>
            <a:ext cx="4013200" cy="5384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23C77BA-A390-564F-A013-4BD93AB44AAB}"/>
              </a:ext>
            </a:extLst>
          </p:cNvPr>
          <p:cNvSpPr/>
          <p:nvPr/>
        </p:nvSpPr>
        <p:spPr>
          <a:xfrm>
            <a:off x="1301493" y="6094740"/>
            <a:ext cx="583371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Non-projectivity in synthetic treebanks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20F18-4150-9F4D-91E8-FA58325D33D7}"/>
              </a:ext>
            </a:extLst>
          </p:cNvPr>
          <p:cNvSpPr txBox="1"/>
          <p:nvPr/>
        </p:nvSpPr>
        <p:spPr>
          <a:xfrm>
            <a:off x="6456218" y="1939636"/>
            <a:ext cx="446116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Approach2:</a:t>
            </a:r>
          </a:p>
          <a:p>
            <a:endParaRPr lang="en-US" sz="2800" dirty="0"/>
          </a:p>
          <a:p>
            <a:r>
              <a:rPr lang="en-US" sz="2800" dirty="0"/>
              <a:t>reordering may have a strong impact on projectivity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B07E8795-F4D2-9649-88B5-165D65E6DB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2112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D20F18-4150-9F4D-91E8-FA58325D33D7}"/>
              </a:ext>
            </a:extLst>
          </p:cNvPr>
          <p:cNvSpPr txBox="1"/>
          <p:nvPr/>
        </p:nvSpPr>
        <p:spPr>
          <a:xfrm>
            <a:off x="7675419" y="1939636"/>
            <a:ext cx="32419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Approach2:</a:t>
            </a:r>
          </a:p>
          <a:p>
            <a:endParaRPr lang="en-US" sz="2400" dirty="0"/>
          </a:p>
          <a:p>
            <a:r>
              <a:rPr lang="en-US" sz="2400" dirty="0"/>
              <a:t>reordering may have a strong impact on projectivity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302B38A-20FC-604C-85E5-6C668A0DB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351" y="1477971"/>
            <a:ext cx="10917383" cy="3718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ECECB1C-46F0-E94C-B513-8369B5F3B3A4}"/>
              </a:ext>
            </a:extLst>
          </p:cNvPr>
          <p:cNvSpPr txBox="1"/>
          <p:nvPr/>
        </p:nvSpPr>
        <p:spPr>
          <a:xfrm>
            <a:off x="4759079" y="1016306"/>
            <a:ext cx="30459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Annotation transfer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29A9C14-682A-0247-BA16-8E36289D0AAA}"/>
              </a:ext>
            </a:extLst>
          </p:cNvPr>
          <p:cNvSpPr/>
          <p:nvPr/>
        </p:nvSpPr>
        <p:spPr>
          <a:xfrm>
            <a:off x="608809" y="4983629"/>
            <a:ext cx="323780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WORD-BASED translation model</a:t>
            </a:r>
          </a:p>
          <a:p>
            <a:pPr algn="ctr"/>
            <a:r>
              <a:rPr lang="en-US" sz="2000" dirty="0"/>
              <a:t>(non-</a:t>
            </a:r>
            <a:r>
              <a:rPr lang="en-US" sz="2000" dirty="0" err="1"/>
              <a:t>proj</a:t>
            </a:r>
            <a:r>
              <a:rPr lang="en-US" sz="2000" dirty="0"/>
              <a:t>)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93AABE4-3921-EA43-92A1-2F8700AB0FFA}"/>
              </a:ext>
            </a:extLst>
          </p:cNvPr>
          <p:cNvSpPr/>
          <p:nvPr/>
        </p:nvSpPr>
        <p:spPr>
          <a:xfrm>
            <a:off x="5933384" y="4983682"/>
            <a:ext cx="436190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/>
              <a:t>PHRASE-BASED translation model</a:t>
            </a:r>
            <a:br>
              <a:rPr lang="en-US" sz="2400" dirty="0"/>
            </a:br>
            <a:r>
              <a:rPr lang="en-US" sz="2000" dirty="0"/>
              <a:t>(</a:t>
            </a:r>
            <a:r>
              <a:rPr lang="en-US" sz="2000" dirty="0" err="1"/>
              <a:t>proj</a:t>
            </a:r>
            <a:r>
              <a:rPr lang="en-US" sz="2000" dirty="0"/>
              <a:t>) 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670A186-CC35-B247-920A-0ED8F1C06C78}"/>
              </a:ext>
            </a:extLst>
          </p:cNvPr>
          <p:cNvSpPr/>
          <p:nvPr/>
        </p:nvSpPr>
        <p:spPr>
          <a:xfrm>
            <a:off x="4759079" y="5590968"/>
            <a:ext cx="23493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Direct Projection 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F97BFC7-259F-744B-B046-CFD04941D39D}"/>
              </a:ext>
            </a:extLst>
          </p:cNvPr>
          <p:cNvSpPr/>
          <p:nvPr/>
        </p:nvSpPr>
        <p:spPr>
          <a:xfrm>
            <a:off x="8933361" y="5670016"/>
            <a:ext cx="192860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/>
              <a:t>our approach </a:t>
            </a:r>
          </a:p>
        </p:txBody>
      </p:sp>
      <p:sp>
        <p:nvSpPr>
          <p:cNvPr id="16" name="Slide Number Placeholder 15">
            <a:extLst>
              <a:ext uri="{FF2B5EF4-FFF2-40B4-BE49-F238E27FC236}">
                <a16:creationId xmlns:a16="http://schemas.microsoft.com/office/drawing/2014/main" id="{364764DA-8181-B94C-AE6D-4B4A203AAF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291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B75D-67A8-2148-A8E9-FCB97585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47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D063A88-58B4-804C-89A2-1C74D09904A7}"/>
              </a:ext>
            </a:extLst>
          </p:cNvPr>
          <p:cNvSpPr txBox="1"/>
          <p:nvPr/>
        </p:nvSpPr>
        <p:spPr>
          <a:xfrm>
            <a:off x="3518311" y="1981201"/>
            <a:ext cx="440094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Experiments: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Baseline Results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Translated Treebanks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Delexicalized Parsers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800" dirty="0"/>
              <a:t>Lexicalized Parsers</a:t>
            </a:r>
            <a:endParaRPr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412181175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B75D-67A8-2148-A8E9-FCB97585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F91D4-9028-2047-985F-475F27A6AF04}"/>
              </a:ext>
            </a:extLst>
          </p:cNvPr>
          <p:cNvSpPr txBox="1"/>
          <p:nvPr/>
        </p:nvSpPr>
        <p:spPr>
          <a:xfrm>
            <a:off x="388351" y="667914"/>
            <a:ext cx="21894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Baseline Results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57FB92-E50F-7D4F-8597-2D411CF7659F}"/>
              </a:ext>
            </a:extLst>
          </p:cNvPr>
          <p:cNvSpPr txBox="1"/>
          <p:nvPr/>
        </p:nvSpPr>
        <p:spPr>
          <a:xfrm>
            <a:off x="725233" y="2803882"/>
            <a:ext cx="555664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Baselines:</a:t>
            </a:r>
            <a:r>
              <a:rPr lang="zh-CN" altLang="en-US" sz="2400" dirty="0"/>
              <a:t> </a:t>
            </a:r>
            <a:r>
              <a:rPr lang="en-US" altLang="zh-CN" sz="2400" dirty="0"/>
              <a:t>(</a:t>
            </a:r>
            <a:r>
              <a:rPr lang="en-US" sz="2400" dirty="0"/>
              <a:t>labeled attachment score (LAS)</a:t>
            </a:r>
            <a:r>
              <a:rPr lang="en-US" altLang="zh-CN" sz="2400" dirty="0"/>
              <a:t>)</a:t>
            </a:r>
            <a:endParaRPr lang="en-US" sz="2400" dirty="0"/>
          </a:p>
          <a:p>
            <a:pPr marL="400050" indent="-400050">
              <a:buAutoNum type="romanLcParenBoth"/>
            </a:pPr>
            <a:r>
              <a:rPr lang="en-US" sz="2400" dirty="0"/>
              <a:t>the monolingual baseline</a:t>
            </a:r>
          </a:p>
          <a:p>
            <a:pPr marL="400050" indent="-400050">
              <a:buAutoNum type="romanLcParenBoth"/>
            </a:pPr>
            <a:r>
              <a:rPr lang="en-US" sz="2400" dirty="0"/>
              <a:t>the delexicalized baseline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4078BEA-669F-2A41-B678-7BC696B63A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882" y="435097"/>
            <a:ext cx="4801754" cy="5217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67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243D51-10E9-F04A-BECF-6D55B3CC3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D5F0A8-E520-BA45-B332-D0B713B925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2617"/>
            <a:ext cx="4588933" cy="246877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7175979-C998-2C43-B344-1FA3FB3CFAFE}"/>
              </a:ext>
            </a:extLst>
          </p:cNvPr>
          <p:cNvSpPr txBox="1"/>
          <p:nvPr/>
        </p:nvSpPr>
        <p:spPr>
          <a:xfrm>
            <a:off x="5580058" y="1134616"/>
            <a:ext cx="60610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What is Delexicalized Dependency?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ECF359-5DCE-774A-9CA4-54D69DCF61BF}"/>
              </a:ext>
            </a:extLst>
          </p:cNvPr>
          <p:cNvSpPr txBox="1"/>
          <p:nvPr/>
        </p:nvSpPr>
        <p:spPr>
          <a:xfrm>
            <a:off x="2997200" y="4656706"/>
            <a:ext cx="63057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The    chicken     was    very     dry</a:t>
            </a:r>
          </a:p>
        </p:txBody>
      </p:sp>
      <p:sp>
        <p:nvSpPr>
          <p:cNvPr id="10" name="Curved Down Arrow 9">
            <a:extLst>
              <a:ext uri="{FF2B5EF4-FFF2-40B4-BE49-F238E27FC236}">
                <a16:creationId xmlns:a16="http://schemas.microsoft.com/office/drawing/2014/main" id="{DDADB337-4D39-7842-9CA1-9AC811320E1D}"/>
              </a:ext>
            </a:extLst>
          </p:cNvPr>
          <p:cNvSpPr/>
          <p:nvPr/>
        </p:nvSpPr>
        <p:spPr>
          <a:xfrm flipH="1">
            <a:off x="3471331" y="4182573"/>
            <a:ext cx="1422402" cy="47413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urved Down Arrow 10">
            <a:extLst>
              <a:ext uri="{FF2B5EF4-FFF2-40B4-BE49-F238E27FC236}">
                <a16:creationId xmlns:a16="http://schemas.microsoft.com/office/drawing/2014/main" id="{E0C5F6FA-8CF9-A746-B102-60F43A77BE0E}"/>
              </a:ext>
            </a:extLst>
          </p:cNvPr>
          <p:cNvSpPr/>
          <p:nvPr/>
        </p:nvSpPr>
        <p:spPr>
          <a:xfrm flipH="1">
            <a:off x="4893733" y="4182573"/>
            <a:ext cx="1473200" cy="47413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urved Down Arrow 11">
            <a:extLst>
              <a:ext uri="{FF2B5EF4-FFF2-40B4-BE49-F238E27FC236}">
                <a16:creationId xmlns:a16="http://schemas.microsoft.com/office/drawing/2014/main" id="{0E17485D-E2D7-394F-9777-737C226B8B70}"/>
              </a:ext>
            </a:extLst>
          </p:cNvPr>
          <p:cNvSpPr/>
          <p:nvPr/>
        </p:nvSpPr>
        <p:spPr>
          <a:xfrm flipH="1">
            <a:off x="7416800" y="4182573"/>
            <a:ext cx="1473200" cy="474133"/>
          </a:xfrm>
          <a:prstGeom prst="curvedDownArrow">
            <a:avLst>
              <a:gd name="adj1" fmla="val 0"/>
              <a:gd name="adj2" fmla="val 50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urved Down Arrow 12">
            <a:extLst>
              <a:ext uri="{FF2B5EF4-FFF2-40B4-BE49-F238E27FC236}">
                <a16:creationId xmlns:a16="http://schemas.microsoft.com/office/drawing/2014/main" id="{823525EB-6E7A-014D-88AD-3F2FC2181B70}"/>
              </a:ext>
            </a:extLst>
          </p:cNvPr>
          <p:cNvSpPr/>
          <p:nvPr/>
        </p:nvSpPr>
        <p:spPr>
          <a:xfrm>
            <a:off x="6448651" y="3352800"/>
            <a:ext cx="2854250" cy="1299835"/>
          </a:xfrm>
          <a:prstGeom prst="curvedDownArrow">
            <a:avLst>
              <a:gd name="adj1" fmla="val 0"/>
              <a:gd name="adj2" fmla="val 50000"/>
              <a:gd name="adj3" fmla="val 93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B7F489-21D3-CF4B-AF8E-62903C1F7BBE}"/>
              </a:ext>
            </a:extLst>
          </p:cNvPr>
          <p:cNvSpPr txBox="1"/>
          <p:nvPr/>
        </p:nvSpPr>
        <p:spPr>
          <a:xfrm>
            <a:off x="3200400" y="5303037"/>
            <a:ext cx="60797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>
                    <a:lumMod val="75000"/>
                  </a:schemeClr>
                </a:solidFill>
              </a:rPr>
              <a:t>DT               NOUN            VERB       ADV           ADJ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2987D0-59C1-C441-ACE8-32751E2BFE85}"/>
              </a:ext>
            </a:extLst>
          </p:cNvPr>
          <p:cNvSpPr txBox="1"/>
          <p:nvPr/>
        </p:nvSpPr>
        <p:spPr>
          <a:xfrm>
            <a:off x="490942" y="3539716"/>
            <a:ext cx="2010487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Lexicalized </a:t>
            </a:r>
          </a:p>
          <a:p>
            <a:pPr algn="ctr"/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Dependency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DA02DD-ED71-A741-A101-4FFD428ABB80}"/>
              </a:ext>
            </a:extLst>
          </p:cNvPr>
          <p:cNvSpPr txBox="1"/>
          <p:nvPr/>
        </p:nvSpPr>
        <p:spPr>
          <a:xfrm>
            <a:off x="9542562" y="3539067"/>
            <a:ext cx="214148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Delexicalized </a:t>
            </a:r>
          </a:p>
          <a:p>
            <a:pPr algn="ctr"/>
            <a:r>
              <a:rPr lang="en-US" sz="2800" dirty="0">
                <a:solidFill>
                  <a:schemeClr val="bg1">
                    <a:lumMod val="50000"/>
                  </a:schemeClr>
                </a:solidFill>
              </a:rPr>
              <a:t>Dependency</a:t>
            </a:r>
          </a:p>
        </p:txBody>
      </p:sp>
    </p:spTree>
    <p:extLst>
      <p:ext uri="{BB962C8B-B14F-4D97-AF65-F5344CB8AC3E}">
        <p14:creationId xmlns:p14="http://schemas.microsoft.com/office/powerpoint/2010/main" val="3624825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xit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 animBg="1"/>
      <p:bldP spid="11" grpId="0" animBg="1"/>
      <p:bldP spid="12" grpId="0" animBg="1"/>
      <p:bldP spid="13" grpId="0" animBg="1"/>
      <p:bldP spid="14" grpId="0"/>
      <p:bldP spid="15" grpId="0"/>
      <p:bldP spid="15" grpId="2"/>
      <p:bldP spid="1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B75D-67A8-2148-A8E9-FCB97585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49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F91D4-9028-2047-985F-475F27A6AF04}"/>
              </a:ext>
            </a:extLst>
          </p:cNvPr>
          <p:cNvSpPr txBox="1"/>
          <p:nvPr/>
        </p:nvSpPr>
        <p:spPr>
          <a:xfrm>
            <a:off x="388351" y="667914"/>
            <a:ext cx="58024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Translated Treebanks (Delexicalized Parsers) 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7E39E9-3B7C-774F-A66E-A99391B4D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1921" y="1440872"/>
            <a:ext cx="6697357" cy="435547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BA03990-6481-1D4D-B55B-259007A6D14B}"/>
              </a:ext>
            </a:extLst>
          </p:cNvPr>
          <p:cNvSpPr txBox="1"/>
          <p:nvPr/>
        </p:nvSpPr>
        <p:spPr>
          <a:xfrm>
            <a:off x="388351" y="1593273"/>
            <a:ext cx="487357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Translated treebanks: labeled attachment score (LAS) for delexicalized parsers trained on synthetic data created by translation.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DF475AA-43E4-184B-BC91-3A47DFB34252}"/>
              </a:ext>
            </a:extLst>
          </p:cNvPr>
          <p:cNvCxnSpPr/>
          <p:nvPr/>
        </p:nvCxnSpPr>
        <p:spPr>
          <a:xfrm flipH="1">
            <a:off x="4128655" y="2604655"/>
            <a:ext cx="2521527" cy="1953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F0AD1F0-1947-D243-A820-0157B52C8EB5}"/>
              </a:ext>
            </a:extLst>
          </p:cNvPr>
          <p:cNvSpPr/>
          <p:nvPr/>
        </p:nvSpPr>
        <p:spPr>
          <a:xfrm>
            <a:off x="1190131" y="4488872"/>
            <a:ext cx="372687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the absolute improvement over delexicalized baselines.</a:t>
            </a:r>
          </a:p>
        </p:txBody>
      </p:sp>
    </p:spTree>
    <p:extLst>
      <p:ext uri="{BB962C8B-B14F-4D97-AF65-F5344CB8AC3E}">
        <p14:creationId xmlns:p14="http://schemas.microsoft.com/office/powerpoint/2010/main" val="410000477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B75D-67A8-2148-A8E9-FCB97585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50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3F91D4-9028-2047-985F-475F27A6AF04}"/>
              </a:ext>
            </a:extLst>
          </p:cNvPr>
          <p:cNvSpPr txBox="1"/>
          <p:nvPr/>
        </p:nvSpPr>
        <p:spPr>
          <a:xfrm>
            <a:off x="388351" y="667914"/>
            <a:ext cx="55186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Translated Treebanks (Lexicalized Parsers) :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6947EA-CF81-524A-A793-D4819F0046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429" y="1037246"/>
            <a:ext cx="5241356" cy="497089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22836529-725F-B04D-9058-6CAF20206BDB}"/>
              </a:ext>
            </a:extLst>
          </p:cNvPr>
          <p:cNvSpPr/>
          <p:nvPr/>
        </p:nvSpPr>
        <p:spPr>
          <a:xfrm>
            <a:off x="432958" y="4311181"/>
            <a:ext cx="5241219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Conclusion:</a:t>
            </a:r>
          </a:p>
          <a:p>
            <a:r>
              <a:rPr lang="en-US" sz="2400" dirty="0"/>
              <a:t>demonstrates the ability of the training procedure to pick up valuable lexical information from the noisy translations.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B3C01C-B578-E84C-BD4E-BAD2EDF36D79}"/>
              </a:ext>
            </a:extLst>
          </p:cNvPr>
          <p:cNvSpPr txBox="1"/>
          <p:nvPr/>
        </p:nvSpPr>
        <p:spPr>
          <a:xfrm>
            <a:off x="515585" y="1466712"/>
            <a:ext cx="48968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absolute improvements over the delexicalized models based on the same translation strategy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6D6217-172F-E84B-989F-A9AE37C8717D}"/>
              </a:ext>
            </a:extLst>
          </p:cNvPr>
          <p:cNvCxnSpPr>
            <a:cxnSpLocks/>
            <a:endCxn id="9" idx="2"/>
          </p:cNvCxnSpPr>
          <p:nvPr/>
        </p:nvCxnSpPr>
        <p:spPr>
          <a:xfrm flipH="1" flipV="1">
            <a:off x="2964006" y="2667041"/>
            <a:ext cx="4300394" cy="719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792753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3304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Treebank Translation for Cross-Lingual Parser Induction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40B75D-67A8-2148-A8E9-FCB97585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51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CDB85DA-884A-644B-9CF4-54FAADEF5717}"/>
              </a:ext>
            </a:extLst>
          </p:cNvPr>
          <p:cNvSpPr txBox="1"/>
          <p:nvPr/>
        </p:nvSpPr>
        <p:spPr>
          <a:xfrm>
            <a:off x="388351" y="1039091"/>
            <a:ext cx="16305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Conclusion: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29B1D80-5375-5941-9C2F-6F966C609351}"/>
              </a:ext>
            </a:extLst>
          </p:cNvPr>
          <p:cNvSpPr txBox="1"/>
          <p:nvPr/>
        </p:nvSpPr>
        <p:spPr>
          <a:xfrm>
            <a:off x="1399309" y="1537855"/>
            <a:ext cx="8216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Use statistical machine translation (SMT) for cross-lingual parser.</a:t>
            </a:r>
          </a:p>
          <a:p>
            <a:r>
              <a:rPr lang="en-US" sz="2400" dirty="0"/>
              <a:t>Achieve better performance.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2F3DC34-8A6F-2940-838E-0A510B57DB01}"/>
              </a:ext>
            </a:extLst>
          </p:cNvPr>
          <p:cNvSpPr txBox="1"/>
          <p:nvPr/>
        </p:nvSpPr>
        <p:spPr>
          <a:xfrm>
            <a:off x="471055" y="2951018"/>
            <a:ext cx="19414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Further Work: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583BBA-6C21-1D48-BE2B-1D662D678415}"/>
              </a:ext>
            </a:extLst>
          </p:cNvPr>
          <p:cNvSpPr txBox="1"/>
          <p:nvPr/>
        </p:nvSpPr>
        <p:spPr>
          <a:xfrm>
            <a:off x="1537856" y="3505200"/>
            <a:ext cx="76200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studying the impact of other SMT properties</a:t>
            </a:r>
          </a:p>
          <a:p>
            <a:pPr marL="342900" indent="-342900">
              <a:buAutoNum type="arabicPeriod"/>
            </a:pPr>
            <a:r>
              <a:rPr lang="en-US" sz="2400" dirty="0"/>
              <a:t>implementing more sophisticated methods for annotation projection.</a:t>
            </a:r>
          </a:p>
          <a:p>
            <a:pPr marL="342900" indent="-342900">
              <a:buAutoNum type="arabicPeriod"/>
            </a:pPr>
            <a:r>
              <a:rPr lang="en-US" sz="2400" dirty="0"/>
              <a:t>using n-best lists provided by SMT models to introduce additional synthetic data using a single resource.</a:t>
            </a:r>
          </a:p>
          <a:p>
            <a:pPr marL="342900" indent="-342900">
              <a:buAutoNum type="arabicPeriod"/>
            </a:pPr>
            <a:r>
              <a:rPr lang="en-US" sz="2400" dirty="0"/>
              <a:t>applying our approach to transfer parsing for closely related languages.</a:t>
            </a:r>
          </a:p>
        </p:txBody>
      </p:sp>
    </p:spTree>
    <p:extLst>
      <p:ext uri="{BB962C8B-B14F-4D97-AF65-F5344CB8AC3E}">
        <p14:creationId xmlns:p14="http://schemas.microsoft.com/office/powerpoint/2010/main" val="80449353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2D8DFF5-CF31-D04F-B45A-77D9301FB485}"/>
              </a:ext>
            </a:extLst>
          </p:cNvPr>
          <p:cNvSpPr txBox="1"/>
          <p:nvPr/>
        </p:nvSpPr>
        <p:spPr>
          <a:xfrm>
            <a:off x="1288471" y="1828799"/>
            <a:ext cx="935477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dirty="0"/>
              <a:t>Thank you.</a:t>
            </a:r>
          </a:p>
          <a:p>
            <a:pPr algn="ctr"/>
            <a:endParaRPr lang="en-US" sz="6000" dirty="0"/>
          </a:p>
          <a:p>
            <a:pPr algn="ctr"/>
            <a:r>
              <a:rPr lang="en-US" sz="4800" dirty="0"/>
              <a:t>Questions and Suggestions</a:t>
            </a:r>
          </a:p>
        </p:txBody>
      </p:sp>
    </p:spTree>
    <p:extLst>
      <p:ext uri="{BB962C8B-B14F-4D97-AF65-F5344CB8AC3E}">
        <p14:creationId xmlns:p14="http://schemas.microsoft.com/office/powerpoint/2010/main" val="11654940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A8153-AAAD-3644-A587-6BC67C5E7753}"/>
              </a:ext>
            </a:extLst>
          </p:cNvPr>
          <p:cNvSpPr txBox="1"/>
          <p:nvPr/>
        </p:nvSpPr>
        <p:spPr>
          <a:xfrm>
            <a:off x="725715" y="856343"/>
            <a:ext cx="10668000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/>
              <a:t>Contribution:</a:t>
            </a:r>
            <a:br>
              <a:rPr lang="en-US" sz="2800" dirty="0"/>
            </a:br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pPr algn="just"/>
            <a:r>
              <a:rPr lang="en-US" sz="2800" dirty="0"/>
              <a:t>delexicalized parsers can be directly transferred between languages, producing significantly higher accuracies than unsupervised parsers.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B5A414A-9E71-ED4C-A881-823C8CD1B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269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FA8153-AAAD-3644-A587-6BC67C5E7753}"/>
              </a:ext>
            </a:extLst>
          </p:cNvPr>
          <p:cNvSpPr txBox="1"/>
          <p:nvPr/>
        </p:nvSpPr>
        <p:spPr>
          <a:xfrm>
            <a:off x="721993" y="1499405"/>
            <a:ext cx="106680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Statistical parsing:</a:t>
            </a:r>
          </a:p>
          <a:p>
            <a:r>
              <a:rPr lang="en-US" sz="2800" dirty="0"/>
              <a:t>Phrase-structure parsing(Collins, 1997; </a:t>
            </a:r>
            <a:r>
              <a:rPr lang="en-US" sz="2800" dirty="0" err="1"/>
              <a:t>Charniak</a:t>
            </a:r>
            <a:r>
              <a:rPr lang="en-US" sz="2800" dirty="0"/>
              <a:t>, 2000; Petrov et al., 2006)</a:t>
            </a:r>
          </a:p>
          <a:p>
            <a:r>
              <a:rPr lang="en-US" sz="2800" dirty="0"/>
              <a:t>dependency parsing(McDonald et al., 2005; </a:t>
            </a:r>
            <a:r>
              <a:rPr lang="en-US" sz="2800" dirty="0" err="1"/>
              <a:t>Nivre</a:t>
            </a:r>
            <a:r>
              <a:rPr lang="en-US" sz="2800" dirty="0"/>
              <a:t> et al., 2006)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A0AF7F-2934-2743-BE46-CA9BDDC88D68}"/>
              </a:ext>
            </a:extLst>
          </p:cNvPr>
          <p:cNvSpPr txBox="1"/>
          <p:nvPr/>
        </p:nvSpPr>
        <p:spPr>
          <a:xfrm>
            <a:off x="812707" y="4354946"/>
            <a:ext cx="99384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Trend:</a:t>
            </a:r>
          </a:p>
          <a:p>
            <a:r>
              <a:rPr lang="en-US" sz="2800" dirty="0"/>
              <a:t>constructing parsers for </a:t>
            </a:r>
            <a:r>
              <a:rPr lang="zh-CN" altLang="en-US" sz="2800" dirty="0"/>
              <a:t> </a:t>
            </a:r>
            <a:r>
              <a:rPr lang="en-US" altLang="zh-CN" sz="2800" dirty="0"/>
              <a:t>n</a:t>
            </a:r>
            <a:r>
              <a:rPr lang="en-US" sz="2800" dirty="0"/>
              <a:t>ew domains and new languages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2DFD4-A2D9-0D4B-A997-37F4EFF397C7}"/>
              </a:ext>
            </a:extLst>
          </p:cNvPr>
          <p:cNvSpPr txBox="1"/>
          <p:nvPr/>
        </p:nvSpPr>
        <p:spPr>
          <a:xfrm>
            <a:off x="721993" y="878896"/>
            <a:ext cx="1911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Background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4190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CB2DFD4-A2D9-0D4B-A997-37F4EFF397C7}"/>
              </a:ext>
            </a:extLst>
          </p:cNvPr>
          <p:cNvSpPr txBox="1"/>
          <p:nvPr/>
        </p:nvSpPr>
        <p:spPr>
          <a:xfrm>
            <a:off x="721993" y="878896"/>
            <a:ext cx="15109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Problem: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7</a:t>
            </a:fld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A5C04D-A46B-3B4F-91D1-F20FA185323C}"/>
              </a:ext>
            </a:extLst>
          </p:cNvPr>
          <p:cNvSpPr txBox="1"/>
          <p:nvPr/>
        </p:nvSpPr>
        <p:spPr>
          <a:xfrm>
            <a:off x="1233647" y="1821581"/>
            <a:ext cx="964469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Build statistical parser for new languages:</a:t>
            </a:r>
          </a:p>
          <a:p>
            <a:r>
              <a:rPr lang="en-US" sz="2800" dirty="0"/>
              <a:t>often lack the manually annotated resources available for English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6B38EB-2D11-714E-807B-4BB11F46F541}"/>
              </a:ext>
            </a:extLst>
          </p:cNvPr>
          <p:cNvSpPr txBox="1"/>
          <p:nvPr/>
        </p:nvSpPr>
        <p:spPr>
          <a:xfrm>
            <a:off x="1249904" y="3912260"/>
            <a:ext cx="76489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Traditional solution:</a:t>
            </a:r>
          </a:p>
          <a:p>
            <a:r>
              <a:rPr lang="en-US" sz="2800" dirty="0"/>
              <a:t>Grammar induction system (unsupervised learning)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15707C-1D32-7841-9B22-987F6FEF89E6}"/>
              </a:ext>
            </a:extLst>
          </p:cNvPr>
          <p:cNvSpPr txBox="1"/>
          <p:nvPr/>
        </p:nvSpPr>
        <p:spPr>
          <a:xfrm>
            <a:off x="1902742" y="3781189"/>
            <a:ext cx="634327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In this paper:</a:t>
            </a:r>
          </a:p>
          <a:p>
            <a:r>
              <a:rPr lang="en-US" sz="3200" dirty="0"/>
              <a:t>directly transfer delexicalized models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27714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16ADA84-2CDE-8F4C-8921-43C7FBD90AB8}"/>
              </a:ext>
            </a:extLst>
          </p:cNvPr>
          <p:cNvSpPr/>
          <p:nvPr/>
        </p:nvSpPr>
        <p:spPr>
          <a:xfrm>
            <a:off x="388351" y="167305"/>
            <a:ext cx="56676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Multi-Source Transfer of Delexicalized Dependency Parsers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FBFFA3-776B-2242-8D42-160D2A08B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787C69B-C7E0-7441-A95E-4AFC95907612}" type="slidenum">
              <a:rPr lang="en-US" smtClean="0"/>
              <a:t>8</a:t>
            </a:fld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0E05620-25FF-7E4D-9CF3-025A4BCD0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974" y="1525732"/>
            <a:ext cx="10541000" cy="2171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B75FACF-6FCE-A64E-82E1-E6D17BF515F2}"/>
              </a:ext>
            </a:extLst>
          </p:cNvPr>
          <p:cNvSpPr/>
          <p:nvPr/>
        </p:nvSpPr>
        <p:spPr>
          <a:xfrm>
            <a:off x="2831633" y="4307897"/>
            <a:ext cx="61936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/>
              <a:t>An example (unlabeled) dependency tree</a:t>
            </a:r>
          </a:p>
        </p:txBody>
      </p:sp>
    </p:spTree>
    <p:extLst>
      <p:ext uri="{BB962C8B-B14F-4D97-AF65-F5344CB8AC3E}">
        <p14:creationId xmlns:p14="http://schemas.microsoft.com/office/powerpoint/2010/main" val="3567713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4263</TotalTime>
  <Words>1778</Words>
  <Application>Microsoft Macintosh PowerPoint</Application>
  <PresentationFormat>Widescreen</PresentationFormat>
  <Paragraphs>356</Paragraphs>
  <Slides>53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9" baseType="lpstr">
      <vt:lpstr>等线</vt:lpstr>
      <vt:lpstr>Arial</vt:lpstr>
      <vt:lpstr>Calibri</vt:lpstr>
      <vt:lpstr>Calibri Light</vt:lpstr>
      <vt:lpstr>Wingdings</vt:lpstr>
      <vt:lpstr>Office Theme</vt:lpstr>
      <vt:lpstr>Cross/multi-lingual NLP</vt:lpstr>
      <vt:lpstr>PowerPoint Presentation</vt:lpstr>
      <vt:lpstr>Cross/multi-lingual NLP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Cross/multi-lingual NLP</dc:title>
  <dc:creator>Ma, Xu</dc:creator>
  <cp:lastModifiedBy>Ma, Xu</cp:lastModifiedBy>
  <cp:revision>274</cp:revision>
  <dcterms:created xsi:type="dcterms:W3CDTF">2019-02-27T20:27:21Z</dcterms:created>
  <dcterms:modified xsi:type="dcterms:W3CDTF">2019-03-07T00:20:52Z</dcterms:modified>
</cp:coreProperties>
</file>